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184648" y="868680"/>
            <a:ext cx="1828800" cy="182880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5400" b="1">
                <a:solidFill>
                  <a:srgbClr val="141B44"/>
                </a:solidFill>
                <a:latin typeface="Calibri"/>
              </a:rPr>
              <a:t>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292608"/>
            <a:ext cx="10360152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sz="1500" b="0" i="0">
                <a:solidFill>
                  <a:srgbClr val="CADCFC"/>
                </a:solidFill>
                <a:latin typeface="Calibri"/>
              </a:rPr>
              <a:t>קורס מקיף להכנה לבחינת רישוי מתווכי מקרקעין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971800"/>
            <a:ext cx="10360152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sz="3400" b="1" i="0">
                <a:solidFill>
                  <a:srgbClr val="FFFFFF"/>
                </a:solidFill>
                <a:latin typeface="Calibri"/>
              </a:rPr>
              <a:t>מיסוי מקרקעין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4251960"/>
            <a:ext cx="9445752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spcAft>
                <a:spcPts val="800"/>
              </a:spcAft>
            </a:pPr>
            <a:r>
              <a:rPr sz="1500">
                <a:solidFill>
                  <a:srgbClr val="CADCFC"/>
                </a:solidFill>
                <a:latin typeface="Calibri"/>
              </a:rPr>
              <a:t>חוק מיסוי מקרקעין (שבח ורכישה), תשכ"ג-1963</a:t>
            </a:r>
          </a:p>
          <a:p>
            <a:pPr algn="ctr" rtl="1">
              <a:spcAft>
                <a:spcPts val="800"/>
              </a:spcAft>
            </a:pPr>
            <a:r>
              <a:rPr sz="1500">
                <a:solidFill>
                  <a:srgbClr val="CADCFC"/>
                </a:solidFill>
                <a:latin typeface="Calibri"/>
              </a:rPr>
              <a:t>מס שבח, מס רכישה ומע"מ בעסקאות מקרקעין</a:t>
            </a:r>
          </a:p>
        </p:txBody>
      </p:sp>
      <p:pic>
        <p:nvPicPr>
          <p:cNvPr id="7" name="Picture 6" descr="logo_lockup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85800" cy="68580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200" b="1">
                <a:solidFill>
                  <a:srgbClr val="141B44"/>
                </a:solidFill>
                <a:latin typeface="Calibri"/>
              </a:rPr>
              <a:t>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0" y="457200"/>
            <a:ext cx="1005840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3200" b="1" i="0">
                <a:solidFill>
                  <a:srgbClr val="1E2761"/>
                </a:solidFill>
                <a:latin typeface="Calibri"/>
              </a:rPr>
              <a:t>מטרות הלמידה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6304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737360"/>
            <a:ext cx="1033272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להכיר את מבנה חוק מיסוי מקרקעין</a:t>
            </a:r>
          </a:p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להבין את עקרונות מס השבח והפטורים המרכזיים</a:t>
            </a:r>
          </a:p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להבין את עקרונות מס הרכישה ומדרגותיו</a:t>
            </a:r>
          </a:p>
          <a:p>
            <a:pPr algn="r" rtl="1" marL="256032" indent="-256032">
              <a:spcAft>
                <a:spcPts val="1800"/>
              </a:spcAft>
              <a:buClr>
                <a:srgbClr val="C9A227"/>
              </a:buClr>
              <a:buSzPct val="70000"/>
              <a:buFont typeface="Arial"/>
              <a:buChar char="●"/>
            </a:pPr>
            <a:r>
              <a:rPr sz="1800">
                <a:solidFill>
                  <a:srgbClr val="262B40"/>
                </a:solidFill>
                <a:latin typeface="Calibri"/>
              </a:rPr>
              <a:t>להכיר את תחולת המע"מ בעסקאות מקרקעין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7 | מיסוי מקרקעין</a:t>
            </a:r>
          </a:p>
        </p:txBody>
      </p:sp>
      <p:pic>
        <p:nvPicPr>
          <p:cNvPr id="8" name="Picture 7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מבנה חוק מיסוי מקרקעין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חוק מיסוי מקרקעין (שבח ורכישה), תשכ"ג-1963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חל על המוכר (מס שבח) ועל הרוכש (מס רכישה) בעסקאות זכויות במקרקעין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7 | מיסוי מקרקעין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1/5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מס שבח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מוטל על הרווח ("השבח") שנוצר למוכר ממכירת זכות במקרקעין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פטור מרכזי: מכירת דירת מגורים מזכה יחידה, בכפוף לתנאים שבחוק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אופן החישוב הכללי: שווי מכירה בניכוי שווי רכישה מתואם והוצאות מוכרות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7 | מיסוי מקרקעין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2/5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מס רכישה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מוטל על הרוכש, ומחושב לפי שווי הרכישה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מדרגות מס משתנות לפי סיווג הנכס: דירת מגורים יחידה, דירה נוספת, או נכס אחר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מדרגות המס מתעדכנות מעת לעת על ידי רשות המסים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7 | מיסוי מקרקעין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3/5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מע"מ בעסקאות מקרקעין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מע"מ חל בעיקר על עסקאות שבהן המוכר הוא עוסק (כגון קבלן או יזם)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עסקה בין שני אנשים פרטיים היא בדרך כלל פטורה ממע"מ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7 | מיסוי מקרקעין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4/5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מיסוי בעסקאות מיוחדות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417320"/>
            <a:ext cx="11091672" cy="4892040"/>
          </a:xfrm>
          <a:prstGeom prst="roundRect">
            <a:avLst>
              <a:gd name="adj" fmla="val 4000"/>
            </a:avLst>
          </a:prstGeom>
          <a:solidFill>
            <a:srgbClr val="F1F4FB"/>
          </a:solidFill>
          <a:ln>
            <a:noFill/>
          </a:ln>
          <a:effectLst/>
          <a:effectLst>
            <a:outerShdw blurRad="90000" dist="25000" dir="5400000" rotWithShape="0">
              <a:srgbClr val="1E2761">
                <a:alpha val="1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69164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מכירת נכסי עיזבון - היבטי מיסוי ופטורים אפשריים בעסקאות הקשורות לעיזבון</a:t>
            </a:r>
          </a:p>
          <a:p>
            <a:pPr algn="r" rtl="1" marL="256032" indent="-256032">
              <a:spcAft>
                <a:spcPts val="1600"/>
              </a:spcAft>
              <a:buClr>
                <a:srgbClr val="C9A227"/>
              </a:buClr>
              <a:buSzPct val="65000"/>
              <a:buFont typeface="Arial"/>
              <a:buChar char="●"/>
            </a:pPr>
            <a:r>
              <a:rPr sz="1700">
                <a:solidFill>
                  <a:srgbClr val="262B40"/>
                </a:solidFill>
                <a:latin typeface="Calibri"/>
              </a:rPr>
              <a:t>העברת נכסים אגב הסכם גירושין - פטורים מיוחדים החלים על עסקאות אלו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7 | מיסוי מקרקעין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0" y="6565392"/>
            <a:ext cx="11887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900" b="0" i="0">
                <a:solidFill>
                  <a:srgbClr val="5B637B"/>
                </a:solidFill>
                <a:latin typeface="Calibri"/>
              </a:rPr>
              <a:t>5/5</a:t>
            </a:r>
          </a:p>
        </p:txBody>
      </p:sp>
      <p:pic>
        <p:nvPicPr>
          <p:cNvPr id="9" name="Picture 8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02920" y="502920"/>
            <a:ext cx="640080" cy="640080"/>
          </a:xfrm>
          <a:prstGeom prst="ellipse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000" b="1">
                <a:solidFill>
                  <a:srgbClr val="141B44"/>
                </a:solidFill>
                <a:latin typeface="Calibri"/>
              </a:rPr>
              <a:t>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25880" y="438912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sz="2700" b="1" i="0">
                <a:solidFill>
                  <a:srgbClr val="1E2761"/>
                </a:solidFill>
                <a:latin typeface="Calibri"/>
              </a:rPr>
              <a:t>מונחי מפתח לסיכום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463040"/>
          <a:ext cx="11091672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65592"/>
                <a:gridCol w="2926080"/>
              </a:tblGrid>
              <a:tr h="1188720">
                <a:tc>
                  <a:txBody>
                    <a:bodyPr wrap="square"/>
                    <a:lstStyle/>
                    <a:p>
                      <a:pPr algn="r" rtl="1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הגדרה קצרה</a:t>
                      </a:r>
                    </a:p>
                  </a:txBody>
                  <a:tcPr anchor="ctr">
                    <a:solidFill>
                      <a:srgbClr val="1E276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מונח</a:t>
                      </a:r>
                    </a:p>
                  </a:txBody>
                  <a:tcPr anchor="ctr">
                    <a:solidFill>
                      <a:srgbClr val="1E2761"/>
                    </a:solidFill>
                  </a:tcPr>
                </a:tc>
              </a:tr>
              <a:tr h="1188720"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0">
                          <a:solidFill>
                            <a:srgbClr val="262B40"/>
                          </a:solidFill>
                          <a:latin typeface="Calibri"/>
                        </a:rPr>
                        <a:t>הרווח הריאלי שנצמח למוכר ממכירת זכות במקרקעין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1">
                          <a:solidFill>
                            <a:srgbClr val="262B40"/>
                          </a:solidFill>
                          <a:latin typeface="Calibri"/>
                        </a:rPr>
                        <a:t>שבח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1188720"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0">
                          <a:solidFill>
                            <a:srgbClr val="262B40"/>
                          </a:solidFill>
                          <a:latin typeface="Calibri"/>
                        </a:rPr>
                        <a:t>דירה העומדת בתנאי החוק לקבלת פטור או הקלה במס שבח</a:t>
                      </a:r>
                    </a:p>
                  </a:txBody>
                  <a:tcPr anchor="ctr">
                    <a:solidFill>
                      <a:srgbClr val="F1F4F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1">
                          <a:solidFill>
                            <a:srgbClr val="262B40"/>
                          </a:solidFill>
                          <a:latin typeface="Calibri"/>
                        </a:rPr>
                        <a:t>דירת מגורים מזכה</a:t>
                      </a:r>
                    </a:p>
                  </a:txBody>
                  <a:tcPr anchor="ctr">
                    <a:solidFill>
                      <a:srgbClr val="F1F4FB"/>
                    </a:solidFill>
                  </a:tcPr>
                </a:tc>
              </a:tr>
              <a:tr h="1188720"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0">
                          <a:solidFill>
                            <a:srgbClr val="262B40"/>
                          </a:solidFill>
                          <a:latin typeface="Calibri"/>
                        </a:rPr>
                        <a:t>שיעורי מס עולים בהתאם לשווי הנכס ולסיווגו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r" rtl="1"/>
                      <a:r>
                        <a:rPr sz="1300" b="1">
                          <a:solidFill>
                            <a:srgbClr val="262B40"/>
                          </a:solidFill>
                          <a:latin typeface="Calibri"/>
                        </a:rPr>
                        <a:t>מדרגות מס רכישה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446520"/>
            <a:ext cx="7498079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1"/>
            <a:r>
              <a:rPr sz="900" b="0" i="0">
                <a:solidFill>
                  <a:srgbClr val="5B637B"/>
                </a:solidFill>
                <a:latin typeface="Calibri"/>
              </a:rPr>
              <a:t>מודול 7 | מיסוי מקרקעין</a:t>
            </a:r>
          </a:p>
        </p:txBody>
      </p:sp>
      <p:pic>
        <p:nvPicPr>
          <p:cNvPr id="7" name="Picture 6" descr="logo_lock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263640"/>
            <a:ext cx="1188720" cy="3977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