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184648" y="868680"/>
            <a:ext cx="1828800" cy="182880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5400" b="1">
                <a:solidFill>
                  <a:srgbClr val="141B44"/>
                </a:solidFill>
                <a:latin typeface="Calibri"/>
              </a:rP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92608"/>
            <a:ext cx="1036015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sz="1500" b="0" i="0">
                <a:solidFill>
                  <a:srgbClr val="CADCFC"/>
                </a:solidFill>
                <a:latin typeface="Calibri"/>
              </a:rPr>
              <a:t>קורס מקיף להכנה לבחינת רישוי מתווכי מקרקעין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971800"/>
            <a:ext cx="10360152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sz="3400" b="1" i="0">
                <a:solidFill>
                  <a:srgbClr val="FFFFFF"/>
                </a:solidFill>
                <a:latin typeface="Calibri"/>
              </a:rPr>
              <a:t>מכר דירות, הבטחת השקעות והגנת הצרכן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4251960"/>
            <a:ext cx="9445752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sz="1500">
                <a:solidFill>
                  <a:srgbClr val="CADCFC"/>
                </a:solidFill>
                <a:latin typeface="Calibri"/>
              </a:rPr>
              <a:t>חוק המכר (דירות) וחוק הבטחת השקעות רוכשי דירות</a:t>
            </a:r>
          </a:p>
          <a:p>
            <a:pPr algn="ctr" rtl="1">
              <a:spcAft>
                <a:spcPts val="800"/>
              </a:spcAft>
            </a:pPr>
            <a:r>
              <a:rPr sz="1500">
                <a:solidFill>
                  <a:srgbClr val="CADCFC"/>
                </a:solidFill>
                <a:latin typeface="Calibri"/>
              </a:rPr>
              <a:t>חוק הגנת הצרכן בעסקאות מקרקעין</a:t>
            </a:r>
          </a:p>
        </p:txBody>
      </p:sp>
      <p:pic>
        <p:nvPicPr>
          <p:cNvPr id="7" name="Picture 6" descr="logo_lockup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85800" cy="68580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200" b="1">
                <a:solidFill>
                  <a:srgbClr val="141B44"/>
                </a:solidFill>
                <a:latin typeface="Calibri"/>
              </a:rP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457200"/>
            <a:ext cx="100584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3200" b="1" i="0">
                <a:solidFill>
                  <a:srgbClr val="1E2761"/>
                </a:solidFill>
                <a:latin typeface="Calibri"/>
              </a:rPr>
              <a:t>מטרות הלמידה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737360"/>
            <a:ext cx="103327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להכיר את חוק המכר (דירות) ואת אחריות המוכר/הקבלן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להבין את חשיבות המפרט הטכני בעסקת מכר דירה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להכיר את מנגנוני הבטחת השקעות רוכשי דירות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להכיר את ההיבטים הצרכניים הרלוונטיים לתיווך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8 | מכר דירות, הבטחת השקעות והגנת הצרכן</a:t>
            </a:r>
          </a:p>
        </p:txBody>
      </p:sp>
      <p:pic>
        <p:nvPicPr>
          <p:cNvPr id="8" name="Picture 7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חוק המכר (דירות)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חוק המכר (דירות), תשל"ג-1973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אחריות הקבלן/המוכר לאי-התאמות בדירה במהלך תקופת הבדק ותקופת האחריות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חובת תיקון פגמים שהתגלו בתקופות אלו על חשבון המוכר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8 | מכר דירות, הבטחת השקעות והגנת הצרכן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1/4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מפרט הדירה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צו מכר דירות (טופס של מפרט), תשל"ד-1974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חובה למסור לרוכש מפרט טכני מפורט הכולל את אופן גימור הדירה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המפרט מהווה חלק בלתי נפרד מהסכם המכר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8 | מכר דירות, הבטחת השקעות והגנת הצרכן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2/4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הבטחת השקעות רוכשי דירות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חוק המכר דירות (הבטחת השקעות של רוכשי דירות), תשל"ה-1974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מטרת החוק: הגנה על כספי רוכשים ששולמו על דירה בשלבי בניה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אמצעי הבטחה עיקריים: ערבות בנקאית, פוליסת ביטוח, ורישום הערת אזהרה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8 | מכר דירות, הבטחת השקעות והגנת הצרכן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3/4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חוק הגנת הצרכן ותקנותיו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חוק הגנת הצרכן, תשמ"א-1981 - הוראות נבחרות הרלוונטיות לעסקאות מקרקעין ולתיווך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תקנות הגנת הצרכן (גודל האותיות בחוזה אחיד) - חובת גודל אותיות מינימלי בחוזים סטנדרטיים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איסור הטעיה צרכנית, גם בפרסום ובשיווק נכסי מקרקעין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8 | מכר דירות, הבטחת השקעות והגנת הצרכן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4/4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מונחי מפתח לסיכום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463040"/>
          <a:ext cx="11091672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5592"/>
                <a:gridCol w="2926080"/>
              </a:tblGrid>
              <a:tr h="1188720">
                <a:tc>
                  <a:txBody>
                    <a:bodyPr wrap="square"/>
                    <a:lstStyle/>
                    <a:p>
                      <a:pPr algn="r" rtl="1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הגדרה קצרה</a:t>
                      </a:r>
                    </a:p>
                  </a:txBody>
                  <a:tcPr anchor="ctr">
                    <a:solidFill>
                      <a:srgbClr val="1E276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מונח</a:t>
                      </a:r>
                    </a:p>
                  </a:txBody>
                  <a:tcPr anchor="ctr">
                    <a:solidFill>
                      <a:srgbClr val="1E2761"/>
                    </a:solidFill>
                  </a:tcPr>
                </a:tc>
              </a:tr>
              <a:tr h="1188720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פרק הזמן שבו חב הקבלן באחריות מוגברת לפגמים בדירה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תקופת בדק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1188720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מנגנון חוקי המגן על כספי רוכשי דירה מקבלן בשלבי בניה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הבטחת השקעות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</a:tr>
              <a:tr h="1188720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מסמך המתאר את מפרט הבניה והגימור של הדירה הנמכרת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מפרט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8 | מכר דירות, הבטחת השקעות והגנת הצרכן</a:t>
            </a:r>
          </a:p>
        </p:txBody>
      </p:sp>
      <p:pic>
        <p:nvPicPr>
          <p:cNvPr id="7" name="Picture 6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