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gov.il/he/service/registration_for_examination_in_real_estate_law_new" TargetMode="External"/><Relationship Id="rId3" Type="http://schemas.openxmlformats.org/officeDocument/2006/relationships/hyperlink" Target="https://www.gov.il/he/pages/studymaterial" TargetMode="External"/><Relationship Id="rId4" Type="http://schemas.openxmlformats.org/officeDocument/2006/relationships/hyperlink" Target="https://he.wikisource.org/wiki/%D7%AA%D7%A7%D7%A0%D7%95%D7%AA_%D7%94%D7%9E%D7%AA%D7%95%D7%95%D7%9B%D7%99%D7%9D_%D7%91%D7%9E%D7%A7%D7%A8%D7%A7%D7%A2%D7%99%D7%9F_(%D7%A0%D7%95%D7%A9%D7%90%D7%99_%D7%91%D7%97%D7%99%D7%A0%D7%94)" TargetMode="External"/><Relationship Id="rId5" Type="http://schemas.openxmlformats.org/officeDocument/2006/relationships/hyperlink" Target="https://www.reba.org.il/sections/%D7%9E%D7%91%D7%97%D7%A0%D7%99%D7%9D-%D7%9C%D7%93%D7%95%D7%92%D7%9E%D7%90-%D7%A8%D7%A9%D7%9D-%D7%94%D7%9E%D7%AA%D7%95%D7%95%D7%9B%D7%99%D7%9D--%D7%94%D7%9B%D7%A0%D7%94-%D7%9C%D7%9E%D7%91%D7%97%D7%9F-%D7%AA%D7%99%D7%95%D7%95%D7%9A-%D7%91%D7%97%D7%99%D7%A0%D7%95%D7%AA-%D7%9C%D7%94%D7%95%D7%A8%D7%93%D7%94/" TargetMode="External"/><Relationship Id="rId6" Type="http://schemas.openxmlformats.org/officeDocument/2006/relationships/hyperlink" Target="https://www.gov.il/he/departments/topics/mediators_exams/govil-landing-page" TargetMode="External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עיקרי פסיקה, סיכום קורס וקישורים לבחינה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פסקי דין מרכזיים בתחום התיווך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מפת נושאים, טיפים להיבחנות וקישורים רשמיים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פסיקה מרכזית בנושאי דמי תיווך, בלעדיות ונאמנות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לזהות טעויות נפוצות שיש להימנע מהן בעבודת התיווך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לסכם את מפת הנושאים לקראת הבחינה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הקישורים הרשמיים להרשמה, לתשלום האגרה ולמבחנים לדוגמה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10 | עיקרי פסיקה, סיכום קורס וקישורים לבחינה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פסיקה - "הגורם היעיל"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בתי המשפט בוחנים האם פעולת המתווך הייתה הגורם המכריע להתקשרות בעסקה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מתווך שהציג נכס אך לא היה מעורב בהמשך המשא ומתן - לעיתים לא יוכר כגורם היעיל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10 | עיקרי פסיקה, סיכום קורס וקישורים לבחינה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פסיקה - חשיבות מסמך ההזמנה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היעדר הזמנה בכתב תקנית עלול לשלול את זכאות המתווך לדמי תיווך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זאת אף אם בוצעה בפועל עבודת תיווך משמעותית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10 | עיקרי פסיקה, סיכום קורס וקישורים לבחינה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פסיקה - בלעדיות ונאמנות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מתווך בבלעדיות שלא פעל בנאמנות עשוי לאבד את זכאותו לדמי תיווך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מכירה עצמאית של המוכר בתוך תקופת הבלעדיות עדיין מזכה לרוב את המתווך בדמי תיווך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10 | עיקרי פסיקה, סיכום קורס וקישורים לבחינה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פסיקה - הטעיה ומצג שווא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מתווך שהציג מידע שגוי או הסתיר מידע מהותי חשוף לתביעות נזיקיות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חובת הגילוי חלה גם על פגמים בנכס שהמתווך מודע להם באופן ישיר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10 | עיקרי פסיקה, סיכום קורס וקישורים לבחינה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טעויות נפוצות שיש להימנע מהן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אי-תיעוד הסכמות מול הלקוח בכתב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הסתרת ניגוד עניינים אפשרי בעסקה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חריגה מהיקף הבלעדיות שהוסכם עם הלקוח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העסקת עובד בפעולות תיווך ללא רישיון בתוקף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10 | עיקרי פסיקה, סיכום קורס וקישורים לבחינה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5/7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מפת נושאים לקראת הבחינה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המתווכים במקרקעין ותקנותיו - הציר המרכזי של הבחינה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דיני חוזים, דיני מקרקעין, תכנון ובניה ומיסוי מקרקעין - הבסיס המשפטי הרוחבי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מכר דירות, הגנת הצרכן והבטחת השקעות - הגנת הצרכן בעסקה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10 | עיקרי פסיקה, סיכום קורס וקישורים לבחינה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6/7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טיפים להיבחנות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קראו את השאלה פעמיים לפני בחירת התשובה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שימו לב להבדלים דקים בין "חייב" ל"רשאי" בלשון החוק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נהלו את הזמן במבחן - אל תתעכבו זמן רב על שאלה בודדת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חזרו על תקנות נושאי הבחינה הרשמיות (תשנ"ז-1997) קרוב למועד המבחן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10 | עיקרי פסיקה, סיכום קורס וקישורים לבחינה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7/7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2800" b="1" i="0">
                <a:solidFill>
                  <a:srgbClr val="FFFFFF"/>
                </a:solidFill>
                <a:latin typeface="Calibri"/>
              </a:rPr>
              <a:t>קישורים רשמיים שימושיים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188720"/>
            <a:ext cx="10725912" cy="841248"/>
          </a:xfrm>
          <a:prstGeom prst="roundRect">
            <a:avLst>
              <a:gd name="adj" fmla="val 4000"/>
            </a:avLst>
          </a:prstGeom>
          <a:solidFill>
            <a:srgbClr val="263070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252728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500" b="1" i="0">
                <a:solidFill>
                  <a:srgbClr val="C9A227"/>
                </a:solidFill>
                <a:latin typeface="Calibri"/>
              </a:rPr>
              <a:t>הרשמה לבחינה בדיני מתווכים במקרקעין ותשלום אגרה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572768"/>
            <a:ext cx="10149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CADCFC"/>
                </a:solidFill>
                <a:latin typeface="Calibri"/>
                <a:hlinkClick r:id="rId2"/>
              </a:rPr>
              <a:t>https://www.gov.il/he/service/registration_for_examinatio…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1737360"/>
            <a:ext cx="10149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000" b="0" i="1">
                <a:solidFill>
                  <a:srgbClr val="C8CEE6"/>
                </a:solidFill>
                <a:latin typeface="Calibri"/>
              </a:rPr>
              <a:t>שירות רשמי של האגף לאסדרת מקצועות, משרד המשפטים (gov.il) - רישום ותשלום אגרת הבחינה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139696"/>
            <a:ext cx="10725912" cy="841248"/>
          </a:xfrm>
          <a:prstGeom prst="roundRect">
            <a:avLst>
              <a:gd name="adj" fmla="val 4000"/>
            </a:avLst>
          </a:prstGeom>
          <a:solidFill>
            <a:srgbClr val="263070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203703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500" b="1" i="0">
                <a:solidFill>
                  <a:srgbClr val="C9A227"/>
                </a:solidFill>
                <a:latin typeface="Calibri"/>
              </a:rPr>
              <a:t>חומר לימוד רשמי לבחינה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523744"/>
            <a:ext cx="10149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CADCFC"/>
                </a:solidFill>
                <a:latin typeface="Calibri"/>
                <a:hlinkClick r:id="rId3"/>
              </a:rPr>
              <a:t>https://www.gov.il/he/pages/studymaterial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688336"/>
            <a:ext cx="10149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000" b="0" i="1">
                <a:solidFill>
                  <a:srgbClr val="C8CEE6"/>
                </a:solidFill>
                <a:latin typeface="Calibri"/>
              </a:rPr>
              <a:t>רשימת חיקוקים ועקרונות יסוד רשמית, כבסיס לחזרה לפני הבחינה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090672"/>
            <a:ext cx="10725912" cy="841248"/>
          </a:xfrm>
          <a:prstGeom prst="roundRect">
            <a:avLst>
              <a:gd name="adj" fmla="val 4000"/>
            </a:avLst>
          </a:prstGeom>
          <a:solidFill>
            <a:srgbClr val="263070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3154679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500" b="1" i="0">
                <a:solidFill>
                  <a:srgbClr val="C9A227"/>
                </a:solidFill>
                <a:latin typeface="Calibri"/>
              </a:rPr>
              <a:t>תקנות המתווכים במקרקעין (נושאי בחינה), תשנ"ז-1997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474720"/>
            <a:ext cx="10149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CADCFC"/>
                </a:solidFill>
                <a:latin typeface="Calibri"/>
                <a:hlinkClick r:id="rId4"/>
              </a:rPr>
              <a:t>https://he.wikisource.org/wiki/תקנות_המתווכים_במקרקעין_(נ…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3639312"/>
            <a:ext cx="10149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000" b="0" i="1">
                <a:solidFill>
                  <a:srgbClr val="C8CEE6"/>
                </a:solidFill>
                <a:latin typeface="Calibri"/>
              </a:rPr>
              <a:t>הנוסח המלא והרשמי של תקנון נושאי הבחינה, כפי שמתעדכן מעת לעת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4041648"/>
            <a:ext cx="10725912" cy="841248"/>
          </a:xfrm>
          <a:prstGeom prst="roundRect">
            <a:avLst>
              <a:gd name="adj" fmla="val 4000"/>
            </a:avLst>
          </a:prstGeom>
          <a:solidFill>
            <a:srgbClr val="263070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4105656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500" b="1" i="0">
                <a:solidFill>
                  <a:srgbClr val="C9A227"/>
                </a:solidFill>
                <a:latin typeface="Calibri"/>
              </a:rPr>
              <a:t>מאגר מבחני תיווך לדוגמה משנים קודמות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4425696"/>
            <a:ext cx="10149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CADCFC"/>
                </a:solidFill>
                <a:latin typeface="Calibri"/>
                <a:hlinkClick r:id="rId5"/>
              </a:rPr>
              <a:t>https://www.reba.org.il/sections/מבחנים-לדוגמא-רשם-המתווכ…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4590288"/>
            <a:ext cx="10149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000" b="0" i="1">
                <a:solidFill>
                  <a:srgbClr val="C8CEE6"/>
                </a:solidFill>
                <a:latin typeface="Calibri"/>
              </a:rPr>
              <a:t>איגוד המתווכים בישראל (reba.org.il) - מבחנים רשמיים אמיתיים משנים עברו, להורדה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992624"/>
            <a:ext cx="10725912" cy="841248"/>
          </a:xfrm>
          <a:prstGeom prst="roundRect">
            <a:avLst>
              <a:gd name="adj" fmla="val 4000"/>
            </a:avLst>
          </a:prstGeom>
          <a:solidFill>
            <a:srgbClr val="263070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5840" y="5056632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500" b="1" i="0">
                <a:solidFill>
                  <a:srgbClr val="C9A227"/>
                </a:solidFill>
                <a:latin typeface="Calibri"/>
              </a:rPr>
              <a:t>עמוד הבחינות הרשמי של רשם המתווכים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5376672"/>
            <a:ext cx="10149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CADCFC"/>
                </a:solidFill>
                <a:latin typeface="Calibri"/>
                <a:hlinkClick r:id="rId6"/>
              </a:rPr>
              <a:t>https://www.gov.il/he/departments/topics/mediators_exams/…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5541264"/>
            <a:ext cx="10149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000" b="0" i="1">
                <a:solidFill>
                  <a:srgbClr val="C8CEE6"/>
                </a:solidFill>
                <a:latin typeface="Calibri"/>
              </a:rPr>
              <a:t>מועדי בחינות, נהלים ועדכונים רשמיים מאתר gov.il</a:t>
            </a:r>
          </a:p>
        </p:txBody>
      </p:sp>
      <p:pic>
        <p:nvPicPr>
          <p:cNvPr id="24" name="Picture 23" descr="logo_lockup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