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24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</p:sldIdLst>
  <p:sldSz cx="9144000" cy="5143500" type="screen16x9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>
        <p:scale>
          <a:sx n="120" d="100"/>
          <a:sy n="120" d="100"/>
        </p:scale>
        <p:origin x="138" y="-231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viewProps" Target="view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53655705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שקף פתיחה. הציגו את עצמכם. שאלו: מי סגר עסקה השבוע?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עצרו — שאלו את הקבוצה: כמה פגישות עשיתם החודש? כמה עסקאות נסגרו? מה ה% הממוצע שלכם?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סקרו את המפה. שאלו: מה הכי מעניין אתכם?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הסבר: ה-Limbic אחראי לכל ההחלטות הרגשיות. ה-Neocortex רק מצדיק בדיעבד. לכן מכרו לרגש.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עצרו — כולם עומדים ומתרגלים לחיצת יד. שימו לב: מי נראה בטוח? מי מסתכל בצד?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תרגיל 2 דק': כל אחד מעביר עט לשכנו תוך כדי שיחה. מי החזיק ראשון — נסגר. דנו בתחושה.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תרגיל: בזוגות 3 דק' שאלות פתוחות בלבד. אסור לשאול שאלת כן/לא. אחרי — דיון: מה גיליתם?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הקשבה פעילה: אל תחשבו מה לענות תוך כדי שהוא מדבר. רק הקשיבו. זה משנה הכל.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הדגם שיקוף עם מתנדב. 60 שניות. שאל: מה הרגשתם? המתנדב: מה שמתם לב?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כלל: לא מגיבים לפני שמבינים את הסיבה האמיתית. תמיד שואלים לפני שעונים.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תרגיל 'עט ושקט': הגש טופס → שתוק. מי מדבר ראשון? עד שהמתווך עומד בשקט מלא.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שאלו: מי נמנע מלבקש בלעדיות? למה? הנקודה: בלעדיות היא תוצאה של אמון, לא הסיבה לו.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תרגיל: סרטון ללא קול 60 שנ'. כל אחד רושם מה הגוף אומר. דיון בקבוצה.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שאלו: מי יש לו מערכת מעקב מסודרת? הציג את הערך: לקוח שמקבל מגע 6 פעמים — נשאר שלך.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שאלו: כמה לקוחות פנו אליכם השנה מעצמם? מה עשיתם שגרם לזה?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שקף ChesterRafi. הדגש: כל מתווך שמפנה אלינו — לקוחותיו מקבלים שירות שגורם להם לחזור.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הדגש: הפניה אלינו היא לא שירות — היא כלי מכירה לטווח ארוך שלך.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בקשו לצייר את המפה מהזיכרון. כל שלב עם הכלי. בדקו בזוגות. זו חזרה שמקבעת.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הקצו זמן לכל תרגיל. אחרי כל אחד — דיון קצר: מה עבד? מה קשה? מה אחרת?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כל אחד מציב יעד אחד ל-30 יום. כותב ונותן לשכנו — אחריות הדדית = ביצוע.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סיכום: כל אחד אומר בקול: 'אני מתחייב ל...'. מחויבות פומבית = ביצוע בפועל.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שקף סיום. השאירו זמן לשאלות. סיימו עם תרגול סגירה קצר — כל אחד מציג פגישה.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0D1B2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4864"/>
          </a:xfrm>
          <a:prstGeom prst="rect">
            <a:avLst/>
          </a:prstGeom>
          <a:solidFill>
            <a:srgbClr val="C9A84C"/>
          </a:solidFill>
          <a:ln w="12700">
            <a:solidFill>
              <a:srgbClr val="C9A84C"/>
            </a:solidFill>
            <a:prstDash val="solid"/>
          </a:ln>
        </p:spPr>
      </p:sp>
      <p:pic>
        <p:nvPicPr>
          <p:cNvPr id="3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394960"/>
          </a:xfrm>
          <a:prstGeom prst="rect">
            <a:avLst/>
          </a:prstGeom>
        </p:spPr>
      </p:pic>
      <p:pic>
        <p:nvPicPr>
          <p:cNvPr id="4" name="Image 1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749040" y="73152"/>
            <a:ext cx="1645920" cy="1645920"/>
          </a:xfrm>
          <a:prstGeom prst="rect">
            <a:avLst/>
          </a:prstGeom>
        </p:spPr>
      </p:pic>
      <p:sp>
        <p:nvSpPr>
          <p:cNvPr id="5" name="Text 1"/>
          <p:cNvSpPr/>
          <p:nvPr/>
        </p:nvSpPr>
        <p:spPr>
          <a:xfrm>
            <a:off x="457200" y="1828800"/>
            <a:ext cx="8229600" cy="11887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 rtl="1">
              <a:buNone/>
            </a:pPr>
            <a:r>
              <a:rPr lang="en-US" sz="5400" b="1" kern="0" spc="150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אמנות סגירת העסקה</a:t>
            </a:r>
            <a:endParaRPr lang="en-US" sz="5400" dirty="0"/>
          </a:p>
        </p:txBody>
      </p:sp>
      <p:sp>
        <p:nvSpPr>
          <p:cNvPr id="6" name="Shape 2"/>
          <p:cNvSpPr/>
          <p:nvPr/>
        </p:nvSpPr>
        <p:spPr>
          <a:xfrm>
            <a:off x="2560320" y="3108960"/>
            <a:ext cx="4023360" cy="41148"/>
          </a:xfrm>
          <a:prstGeom prst="rect">
            <a:avLst/>
          </a:prstGeom>
          <a:solidFill>
            <a:srgbClr val="C9A84C"/>
          </a:solidFill>
          <a:ln w="12700">
            <a:solidFill>
              <a:srgbClr val="C9A84C"/>
            </a:solidFill>
            <a:prstDash val="solid"/>
          </a:ln>
        </p:spPr>
      </p:sp>
      <p:sp>
        <p:nvSpPr>
          <p:cNvPr id="7" name="Text 3"/>
          <p:cNvSpPr/>
          <p:nvPr/>
        </p:nvSpPr>
        <p:spPr>
          <a:xfrm>
            <a:off x="457200" y="3246120"/>
            <a:ext cx="82296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 rtl="1">
              <a:buNone/>
            </a:pPr>
            <a:r>
              <a:rPr lang="en-US" sz="1800" kern="0" spc="150" dirty="0">
                <a:solidFill>
                  <a:srgbClr val="E8C96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מכירות · שכנוע · שפת גוף · NLP · סגירה · בלעדיות</a:t>
            </a:r>
            <a:endParaRPr lang="en-US" sz="1800" dirty="0"/>
          </a:p>
        </p:txBody>
      </p:sp>
      <p:sp>
        <p:nvSpPr>
          <p:cNvPr id="8" name="Text 4"/>
          <p:cNvSpPr/>
          <p:nvPr/>
        </p:nvSpPr>
        <p:spPr>
          <a:xfrm>
            <a:off x="457200" y="3822192"/>
            <a:ext cx="8229600" cy="34747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 rtl="1">
              <a:buNone/>
            </a:pPr>
            <a:r>
              <a:rPr lang="en-US" sz="1250" dirty="0">
                <a:solidFill>
                  <a:srgbClr val="94A3B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הרצאה מקיפה לאנשי מקצוע בנדל"ן  |  2 שעות עוצמה  |  כלים מיידיים</a:t>
            </a:r>
            <a:endParaRPr lang="en-US" sz="1250" dirty="0"/>
          </a:p>
        </p:txBody>
      </p:sp>
      <p:sp>
        <p:nvSpPr>
          <p:cNvPr id="9" name="Shape 5"/>
          <p:cNvSpPr/>
          <p:nvPr/>
        </p:nvSpPr>
        <p:spPr>
          <a:xfrm>
            <a:off x="457200" y="4315968"/>
            <a:ext cx="1965960" cy="685800"/>
          </a:xfrm>
          <a:prstGeom prst="roundRect">
            <a:avLst>
              <a:gd name="adj" fmla="val 12000"/>
            </a:avLst>
          </a:prstGeom>
          <a:solidFill>
            <a:srgbClr val="1E3A5F"/>
          </a:solidFill>
          <a:ln w="15240">
            <a:solidFill>
              <a:srgbClr val="C9A84C"/>
            </a:solidFill>
            <a:prstDash val="solid"/>
          </a:ln>
          <a:effectLst>
            <a:outerShdw blurRad="177800" dist="50800" dir="2700000" algn="bl" rotWithShape="0">
              <a:srgbClr val="C9A84C">
                <a:alpha val="30000"/>
              </a:srgbClr>
            </a:outerShdw>
          </a:effectLst>
        </p:spPr>
      </p:sp>
      <p:sp>
        <p:nvSpPr>
          <p:cNvPr id="10" name="Text 6"/>
          <p:cNvSpPr/>
          <p:nvPr/>
        </p:nvSpPr>
        <p:spPr>
          <a:xfrm>
            <a:off x="457200" y="4315968"/>
            <a:ext cx="1965960" cy="6858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 rtl="1">
              <a:buNone/>
            </a:pPr>
            <a:r>
              <a:rPr lang="en-US" sz="1300" b="1" dirty="0">
                <a:solidFill>
                  <a:srgbClr val="C9A84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שפת גוף</a:t>
            </a:r>
            <a:endParaRPr lang="en-US" sz="1300" dirty="0"/>
          </a:p>
        </p:txBody>
      </p:sp>
      <p:sp>
        <p:nvSpPr>
          <p:cNvPr id="11" name="Shape 7"/>
          <p:cNvSpPr/>
          <p:nvPr/>
        </p:nvSpPr>
        <p:spPr>
          <a:xfrm>
            <a:off x="2560320" y="4315968"/>
            <a:ext cx="1965960" cy="685800"/>
          </a:xfrm>
          <a:prstGeom prst="roundRect">
            <a:avLst>
              <a:gd name="adj" fmla="val 12000"/>
            </a:avLst>
          </a:prstGeom>
          <a:solidFill>
            <a:srgbClr val="1E3A5F"/>
          </a:solidFill>
          <a:ln w="15240">
            <a:solidFill>
              <a:srgbClr val="C9A84C"/>
            </a:solidFill>
            <a:prstDash val="solid"/>
          </a:ln>
          <a:effectLst>
            <a:outerShdw blurRad="177800" dist="50800" dir="2700000" algn="bl" rotWithShape="0">
              <a:srgbClr val="C9A84C">
                <a:alpha val="30000"/>
              </a:srgbClr>
            </a:outerShdw>
          </a:effectLst>
        </p:spPr>
      </p:sp>
      <p:sp>
        <p:nvSpPr>
          <p:cNvPr id="12" name="Text 8"/>
          <p:cNvSpPr/>
          <p:nvPr/>
        </p:nvSpPr>
        <p:spPr>
          <a:xfrm>
            <a:off x="2560320" y="4315968"/>
            <a:ext cx="1965960" cy="6858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 rtl="1">
              <a:buNone/>
            </a:pPr>
            <a:r>
              <a:rPr lang="en-US" sz="1300" b="1" dirty="0">
                <a:solidFill>
                  <a:srgbClr val="C9A84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חקירה ודיוג</a:t>
            </a:r>
            <a:endParaRPr lang="en-US" sz="1300" dirty="0"/>
          </a:p>
        </p:txBody>
      </p:sp>
      <p:sp>
        <p:nvSpPr>
          <p:cNvPr id="13" name="Shape 9"/>
          <p:cNvSpPr/>
          <p:nvPr/>
        </p:nvSpPr>
        <p:spPr>
          <a:xfrm>
            <a:off x="4663440" y="4315968"/>
            <a:ext cx="1965960" cy="685800"/>
          </a:xfrm>
          <a:prstGeom prst="roundRect">
            <a:avLst>
              <a:gd name="adj" fmla="val 12000"/>
            </a:avLst>
          </a:prstGeom>
          <a:solidFill>
            <a:srgbClr val="1E3A5F"/>
          </a:solidFill>
          <a:ln w="15240">
            <a:solidFill>
              <a:srgbClr val="C9A84C"/>
            </a:solidFill>
            <a:prstDash val="solid"/>
          </a:ln>
          <a:effectLst>
            <a:outerShdw blurRad="177800" dist="50800" dir="2700000" algn="bl" rotWithShape="0">
              <a:srgbClr val="C9A84C">
                <a:alpha val="30000"/>
              </a:srgbClr>
            </a:outerShdw>
          </a:effectLst>
        </p:spPr>
      </p:sp>
      <p:sp>
        <p:nvSpPr>
          <p:cNvPr id="14" name="Text 10"/>
          <p:cNvSpPr/>
          <p:nvPr/>
        </p:nvSpPr>
        <p:spPr>
          <a:xfrm>
            <a:off x="4663440" y="4315968"/>
            <a:ext cx="1965960" cy="6858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 rtl="1">
              <a:buNone/>
            </a:pPr>
            <a:r>
              <a:rPr lang="en-US" sz="1300" b="1" dirty="0">
                <a:solidFill>
                  <a:srgbClr val="C9A84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NLP</a:t>
            </a:r>
            <a:endParaRPr lang="en-US" sz="1300" dirty="0"/>
          </a:p>
        </p:txBody>
      </p:sp>
      <p:sp>
        <p:nvSpPr>
          <p:cNvPr id="15" name="Shape 11"/>
          <p:cNvSpPr/>
          <p:nvPr/>
        </p:nvSpPr>
        <p:spPr>
          <a:xfrm>
            <a:off x="6766560" y="4315968"/>
            <a:ext cx="1965960" cy="685800"/>
          </a:xfrm>
          <a:prstGeom prst="roundRect">
            <a:avLst>
              <a:gd name="adj" fmla="val 12000"/>
            </a:avLst>
          </a:prstGeom>
          <a:solidFill>
            <a:srgbClr val="1E3A5F"/>
          </a:solidFill>
          <a:ln w="15240">
            <a:solidFill>
              <a:srgbClr val="C9A84C"/>
            </a:solidFill>
            <a:prstDash val="solid"/>
          </a:ln>
          <a:effectLst>
            <a:outerShdw blurRad="177800" dist="50800" dir="2700000" algn="bl" rotWithShape="0">
              <a:srgbClr val="C9A84C">
                <a:alpha val="30000"/>
              </a:srgbClr>
            </a:outerShdw>
          </a:effectLst>
        </p:spPr>
      </p:sp>
      <p:sp>
        <p:nvSpPr>
          <p:cNvPr id="16" name="Text 12"/>
          <p:cNvSpPr/>
          <p:nvPr/>
        </p:nvSpPr>
        <p:spPr>
          <a:xfrm>
            <a:off x="6766560" y="4315968"/>
            <a:ext cx="1965960" cy="6858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 rtl="1">
              <a:buNone/>
            </a:pPr>
            <a:r>
              <a:rPr lang="en-US" sz="1300" b="1" dirty="0">
                <a:solidFill>
                  <a:srgbClr val="C9A84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סגירה</a:t>
            </a:r>
            <a:endParaRPr lang="en-US" sz="1300" dirty="0"/>
          </a:p>
        </p:txBody>
      </p:sp>
      <p:sp>
        <p:nvSpPr>
          <p:cNvPr id="17" name="Text 13"/>
          <p:cNvSpPr/>
          <p:nvPr/>
        </p:nvSpPr>
        <p:spPr>
          <a:xfrm>
            <a:off x="457200" y="5102352"/>
            <a:ext cx="82296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100" dirty="0">
                <a:solidFill>
                  <a:srgbClr val="94A3B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ChesterRafi  |  משרד עורכי דין רפי צ'סטר</a:t>
            </a:r>
            <a:endParaRPr lang="en-US" sz="11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5F7F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4864"/>
          </a:xfrm>
          <a:prstGeom prst="rect">
            <a:avLst/>
          </a:prstGeom>
          <a:solidFill>
            <a:srgbClr val="0D1B2A"/>
          </a:solidFill>
          <a:ln w="12700">
            <a:solidFill>
              <a:srgbClr val="0D1B2A"/>
            </a:solidFill>
            <a:prstDash val="solid"/>
          </a:ln>
        </p:spPr>
      </p:sp>
      <p:pic>
        <p:nvPicPr>
          <p:cNvPr id="3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909560" y="73152"/>
            <a:ext cx="1005840" cy="1005840"/>
          </a:xfrm>
          <a:prstGeom prst="rect">
            <a:avLst/>
          </a:prstGeom>
        </p:spPr>
      </p:pic>
      <p:sp>
        <p:nvSpPr>
          <p:cNvPr id="4" name="Shape 1"/>
          <p:cNvSpPr/>
          <p:nvPr/>
        </p:nvSpPr>
        <p:spPr>
          <a:xfrm>
            <a:off x="411480" y="109728"/>
            <a:ext cx="2286000" cy="329184"/>
          </a:xfrm>
          <a:prstGeom prst="roundRect">
            <a:avLst>
              <a:gd name="adj" fmla="val 16667"/>
            </a:avLst>
          </a:prstGeom>
          <a:solidFill>
            <a:srgbClr val="C9A84C"/>
          </a:solidFill>
          <a:ln w="12700">
            <a:solidFill>
              <a:srgbClr val="C9A84C"/>
            </a:solidFill>
            <a:prstDash val="solid"/>
          </a:ln>
        </p:spPr>
      </p:sp>
      <p:sp>
        <p:nvSpPr>
          <p:cNvPr id="5" name="Text 2"/>
          <p:cNvSpPr/>
          <p:nvPr/>
        </p:nvSpPr>
        <p:spPr>
          <a:xfrm>
            <a:off x="411480" y="109728"/>
            <a:ext cx="2286000" cy="32918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050" b="1" dirty="0">
                <a:solidFill>
                  <a:srgbClr val="0D1B2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הסיבה שאתם כאן</a:t>
            </a:r>
            <a:endParaRPr lang="en-US" sz="1050" dirty="0"/>
          </a:p>
        </p:txBody>
      </p:sp>
      <p:sp>
        <p:nvSpPr>
          <p:cNvPr id="6" name="Text 3"/>
          <p:cNvSpPr/>
          <p:nvPr/>
        </p:nvSpPr>
        <p:spPr>
          <a:xfrm>
            <a:off x="411480" y="73152"/>
            <a:ext cx="7406640" cy="7498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r" rtl="1">
              <a:buNone/>
            </a:pPr>
            <a:r>
              <a:rPr lang="en-US" sz="3600" b="1" kern="0" spc="30" dirty="0">
                <a:solidFill>
                  <a:srgbClr val="0D1B2A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האמת שאף אחד לא אומר לכם</a:t>
            </a:r>
            <a:endParaRPr lang="en-US" sz="3600" dirty="0"/>
          </a:p>
        </p:txBody>
      </p:sp>
      <p:sp>
        <p:nvSpPr>
          <p:cNvPr id="7" name="Text 4"/>
          <p:cNvSpPr/>
          <p:nvPr/>
        </p:nvSpPr>
        <p:spPr>
          <a:xfrm>
            <a:off x="411480" y="822960"/>
            <a:ext cx="6858000" cy="34747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r" rtl="1">
              <a:buNone/>
            </a:pPr>
            <a:r>
              <a:rPr lang="en-US" sz="1400" i="1" dirty="0">
                <a:solidFill>
                  <a:srgbClr val="C9A84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הפרש בין מתווך ממוצע לאלוף — הוא לא הנכסים</a:t>
            </a:r>
            <a:endParaRPr lang="en-US" sz="1400" dirty="0"/>
          </a:p>
        </p:txBody>
      </p:sp>
      <p:sp>
        <p:nvSpPr>
          <p:cNvPr id="8" name="Shape 5"/>
          <p:cNvSpPr/>
          <p:nvPr/>
        </p:nvSpPr>
        <p:spPr>
          <a:xfrm>
            <a:off x="411480" y="1024128"/>
            <a:ext cx="8321040" cy="25603"/>
          </a:xfrm>
          <a:prstGeom prst="rect">
            <a:avLst/>
          </a:prstGeom>
          <a:solidFill>
            <a:srgbClr val="C9A84C"/>
          </a:solidFill>
          <a:ln w="12700">
            <a:solidFill>
              <a:srgbClr val="C9A84C"/>
            </a:solidFill>
            <a:prstDash val="solid"/>
          </a:ln>
        </p:spPr>
      </p:sp>
      <p:pic>
        <p:nvPicPr>
          <p:cNvPr id="9" name="Image 1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572000" y="914400"/>
            <a:ext cx="4572000" cy="4572000"/>
          </a:xfrm>
          <a:prstGeom prst="rect">
            <a:avLst/>
          </a:prstGeom>
        </p:spPr>
      </p:pic>
      <p:sp>
        <p:nvSpPr>
          <p:cNvPr id="10" name="Shape 6"/>
          <p:cNvSpPr/>
          <p:nvPr/>
        </p:nvSpPr>
        <p:spPr>
          <a:xfrm>
            <a:off x="365760" y="1188720"/>
            <a:ext cx="2651760" cy="1645920"/>
          </a:xfrm>
          <a:prstGeom prst="roundRect">
            <a:avLst>
              <a:gd name="adj" fmla="val 6667"/>
            </a:avLst>
          </a:prstGeom>
          <a:solidFill>
            <a:srgbClr val="1E3A5F"/>
          </a:solidFill>
          <a:ln w="15240">
            <a:solidFill>
              <a:srgbClr val="C9A84C"/>
            </a:solidFill>
            <a:prstDash val="solid"/>
          </a:ln>
          <a:effectLst>
            <a:outerShdw blurRad="152400" dist="50800" dir="2700000" algn="bl" rotWithShape="0">
              <a:srgbClr val="000000">
                <a:alpha val="25000"/>
              </a:srgbClr>
            </a:outerShdw>
          </a:effectLst>
        </p:spPr>
      </p:sp>
      <p:sp>
        <p:nvSpPr>
          <p:cNvPr id="11" name="Text 7"/>
          <p:cNvSpPr/>
          <p:nvPr/>
        </p:nvSpPr>
        <p:spPr>
          <a:xfrm>
            <a:off x="365760" y="1298448"/>
            <a:ext cx="265176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4400" b="1" dirty="0">
                <a:solidFill>
                  <a:srgbClr val="C9A84C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TOP 10%</a:t>
            </a:r>
            <a:endParaRPr lang="en-US" sz="4400" dirty="0"/>
          </a:p>
        </p:txBody>
      </p:sp>
      <p:sp>
        <p:nvSpPr>
          <p:cNvPr id="12" name="Text 8"/>
          <p:cNvSpPr/>
          <p:nvPr/>
        </p:nvSpPr>
        <p:spPr>
          <a:xfrm>
            <a:off x="457200" y="2084832"/>
            <a:ext cx="2468880" cy="65836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 rtl="1">
              <a:lnSpc>
                <a:spcPct val="120000"/>
              </a:lnSpc>
              <a:buNone/>
            </a:pPr>
            <a:r>
              <a:rPr lang="en-US" sz="1150" dirty="0">
                <a:solidFill>
                  <a:srgbClr val="CBD5E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של המתווכים סוגרים 90%</a:t>
            </a:r>
            <a:endParaRPr lang="en-US" sz="1150" dirty="0"/>
          </a:p>
          <a:p>
            <a:pPr marL="0" indent="0" algn="ctr" rtl="1">
              <a:lnSpc>
                <a:spcPct val="120000"/>
              </a:lnSpc>
              <a:buNone/>
            </a:pPr>
            <a:r>
              <a:rPr lang="en-US" sz="1150" dirty="0">
                <a:solidFill>
                  <a:srgbClr val="CBD5E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מכלל העסקאות בשוק</a:t>
            </a:r>
            <a:endParaRPr lang="en-US" sz="1150" dirty="0"/>
          </a:p>
        </p:txBody>
      </p:sp>
      <p:sp>
        <p:nvSpPr>
          <p:cNvPr id="13" name="Shape 9"/>
          <p:cNvSpPr/>
          <p:nvPr/>
        </p:nvSpPr>
        <p:spPr>
          <a:xfrm>
            <a:off x="3291840" y="1188720"/>
            <a:ext cx="2651760" cy="1645920"/>
          </a:xfrm>
          <a:prstGeom prst="roundRect">
            <a:avLst>
              <a:gd name="adj" fmla="val 6667"/>
            </a:avLst>
          </a:prstGeom>
          <a:solidFill>
            <a:srgbClr val="1E3A5F"/>
          </a:solidFill>
          <a:ln w="15240">
            <a:solidFill>
              <a:srgbClr val="C9A84C"/>
            </a:solidFill>
            <a:prstDash val="solid"/>
          </a:ln>
          <a:effectLst>
            <a:outerShdw blurRad="152400" dist="50800" dir="2700000" algn="bl" rotWithShape="0">
              <a:srgbClr val="000000">
                <a:alpha val="25000"/>
              </a:srgbClr>
            </a:outerShdw>
          </a:effectLst>
        </p:spPr>
      </p:sp>
      <p:sp>
        <p:nvSpPr>
          <p:cNvPr id="14" name="Text 10"/>
          <p:cNvSpPr/>
          <p:nvPr/>
        </p:nvSpPr>
        <p:spPr>
          <a:xfrm>
            <a:off x="3291840" y="1298448"/>
            <a:ext cx="265176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4400" b="1" dirty="0">
                <a:solidFill>
                  <a:srgbClr val="C9A84C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3× יותר</a:t>
            </a:r>
            <a:endParaRPr lang="en-US" sz="4400" dirty="0"/>
          </a:p>
        </p:txBody>
      </p:sp>
      <p:sp>
        <p:nvSpPr>
          <p:cNvPr id="15" name="Text 11"/>
          <p:cNvSpPr/>
          <p:nvPr/>
        </p:nvSpPr>
        <p:spPr>
          <a:xfrm>
            <a:off x="3383280" y="2084832"/>
            <a:ext cx="2468880" cy="65836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 rtl="1">
              <a:lnSpc>
                <a:spcPct val="120000"/>
              </a:lnSpc>
              <a:buNone/>
            </a:pPr>
            <a:r>
              <a:rPr lang="en-US" sz="1150" dirty="0">
                <a:solidFill>
                  <a:srgbClr val="CBD5E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מרוויחים מתווכים שיש להם</a:t>
            </a:r>
            <a:endParaRPr lang="en-US" sz="1150" dirty="0"/>
          </a:p>
          <a:p>
            <a:pPr marL="0" indent="0" algn="ctr" rtl="1">
              <a:lnSpc>
                <a:spcPct val="120000"/>
              </a:lnSpc>
              <a:buNone/>
            </a:pPr>
            <a:r>
              <a:rPr lang="en-US" sz="1150" dirty="0">
                <a:solidFill>
                  <a:srgbClr val="CBD5E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מיומנויות שכנוע מוכחות</a:t>
            </a:r>
            <a:endParaRPr lang="en-US" sz="1150" dirty="0"/>
          </a:p>
        </p:txBody>
      </p:sp>
      <p:sp>
        <p:nvSpPr>
          <p:cNvPr id="16" name="Shape 12"/>
          <p:cNvSpPr/>
          <p:nvPr/>
        </p:nvSpPr>
        <p:spPr>
          <a:xfrm>
            <a:off x="6217920" y="1188720"/>
            <a:ext cx="2651760" cy="1645920"/>
          </a:xfrm>
          <a:prstGeom prst="roundRect">
            <a:avLst>
              <a:gd name="adj" fmla="val 6667"/>
            </a:avLst>
          </a:prstGeom>
          <a:solidFill>
            <a:srgbClr val="1E3A5F"/>
          </a:solidFill>
          <a:ln w="15240">
            <a:solidFill>
              <a:srgbClr val="C9A84C"/>
            </a:solidFill>
            <a:prstDash val="solid"/>
          </a:ln>
          <a:effectLst>
            <a:outerShdw blurRad="152400" dist="50800" dir="2700000" algn="bl" rotWithShape="0">
              <a:srgbClr val="000000">
                <a:alpha val="25000"/>
              </a:srgbClr>
            </a:outerShdw>
          </a:effectLst>
        </p:spPr>
      </p:sp>
      <p:sp>
        <p:nvSpPr>
          <p:cNvPr id="17" name="Text 13"/>
          <p:cNvSpPr/>
          <p:nvPr/>
        </p:nvSpPr>
        <p:spPr>
          <a:xfrm>
            <a:off x="6217920" y="1298448"/>
            <a:ext cx="265176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4400" b="1" dirty="0">
                <a:solidFill>
                  <a:srgbClr val="C9A84C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1 מ-5</a:t>
            </a:r>
            <a:endParaRPr lang="en-US" sz="4400" dirty="0"/>
          </a:p>
        </p:txBody>
      </p:sp>
      <p:sp>
        <p:nvSpPr>
          <p:cNvPr id="18" name="Text 14"/>
          <p:cNvSpPr/>
          <p:nvPr/>
        </p:nvSpPr>
        <p:spPr>
          <a:xfrm>
            <a:off x="6309360" y="2084832"/>
            <a:ext cx="2468880" cy="65836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 rtl="1">
              <a:lnSpc>
                <a:spcPct val="120000"/>
              </a:lnSpc>
              <a:buNone/>
            </a:pPr>
            <a:r>
              <a:rPr lang="en-US" sz="1150" dirty="0">
                <a:solidFill>
                  <a:srgbClr val="CBD5E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לקוחות שנפגשת איתם</a:t>
            </a:r>
            <a:endParaRPr lang="en-US" sz="1150" dirty="0"/>
          </a:p>
          <a:p>
            <a:pPr marL="0" indent="0" algn="ctr" rtl="1">
              <a:lnSpc>
                <a:spcPct val="120000"/>
              </a:lnSpc>
              <a:buNone/>
            </a:pPr>
            <a:r>
              <a:rPr lang="en-US" sz="1150" dirty="0">
                <a:solidFill>
                  <a:srgbClr val="CBD5E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הולך לקנות — השאלה היא ממי</a:t>
            </a:r>
            <a:endParaRPr lang="en-US" sz="1150" dirty="0"/>
          </a:p>
        </p:txBody>
      </p:sp>
      <p:sp>
        <p:nvSpPr>
          <p:cNvPr id="19" name="Shape 15"/>
          <p:cNvSpPr/>
          <p:nvPr/>
        </p:nvSpPr>
        <p:spPr>
          <a:xfrm>
            <a:off x="365760" y="3035808"/>
            <a:ext cx="8412480" cy="1078992"/>
          </a:xfrm>
          <a:prstGeom prst="roundRect">
            <a:avLst>
              <a:gd name="adj" fmla="val 10169"/>
            </a:avLst>
          </a:prstGeom>
          <a:solidFill>
            <a:srgbClr val="1B3050"/>
          </a:solidFill>
          <a:ln w="19050">
            <a:solidFill>
              <a:srgbClr val="C9A84C"/>
            </a:solidFill>
            <a:prstDash val="solid"/>
          </a:ln>
          <a:effectLst>
            <a:outerShdw blurRad="177800" dist="50800" dir="2700000" algn="bl" rotWithShape="0">
              <a:srgbClr val="C9A84C">
                <a:alpha val="30000"/>
              </a:srgbClr>
            </a:outerShdw>
          </a:effectLst>
        </p:spPr>
      </p:sp>
      <p:sp>
        <p:nvSpPr>
          <p:cNvPr id="20" name="Text 16"/>
          <p:cNvSpPr/>
          <p:nvPr/>
        </p:nvSpPr>
        <p:spPr>
          <a:xfrm>
            <a:off x="475488" y="3081528"/>
            <a:ext cx="59436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3600" dirty="0">
                <a:solidFill>
                  <a:srgbClr val="C9A84C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❝</a:t>
            </a:r>
            <a:endParaRPr lang="en-US" sz="3600" dirty="0"/>
          </a:p>
        </p:txBody>
      </p:sp>
      <p:sp>
        <p:nvSpPr>
          <p:cNvPr id="21" name="Text 17"/>
          <p:cNvSpPr/>
          <p:nvPr/>
        </p:nvSpPr>
        <p:spPr>
          <a:xfrm>
            <a:off x="1143000" y="3145536"/>
            <a:ext cx="7452360" cy="89611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r" rtl="1">
              <a:lnSpc>
                <a:spcPct val="130000"/>
              </a:lnSpc>
              <a:buNone/>
            </a:pPr>
            <a:r>
              <a:rPr lang="en-US" sz="1350" i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"אנשים לא קונים נכסים — הם קונים את האדם שמוכר להם את הנכס. אם קנו אותך — העסקה כבר נסגרה"</a:t>
            </a:r>
            <a:endParaRPr lang="en-US" sz="1350" dirty="0"/>
          </a:p>
        </p:txBody>
      </p:sp>
      <p:sp>
        <p:nvSpPr>
          <p:cNvPr id="22" name="Shape 18"/>
          <p:cNvSpPr/>
          <p:nvPr/>
        </p:nvSpPr>
        <p:spPr>
          <a:xfrm>
            <a:off x="365760" y="4251960"/>
            <a:ext cx="8412480" cy="713232"/>
          </a:xfrm>
          <a:prstGeom prst="roundRect">
            <a:avLst>
              <a:gd name="adj" fmla="val 12821"/>
            </a:avLst>
          </a:prstGeom>
          <a:solidFill>
            <a:srgbClr val="C9A84C"/>
          </a:solidFill>
          <a:ln w="12700">
            <a:solidFill>
              <a:srgbClr val="C9A84C"/>
            </a:solidFill>
            <a:prstDash val="solid"/>
          </a:ln>
          <a:effectLst>
            <a:outerShdw blurRad="177800" dist="50800" dir="2700000" algn="bl" rotWithShape="0">
              <a:srgbClr val="C9A84C">
                <a:alpha val="30000"/>
              </a:srgbClr>
            </a:outerShdw>
          </a:effectLst>
        </p:spPr>
      </p:sp>
      <p:sp>
        <p:nvSpPr>
          <p:cNvPr id="23" name="Text 19"/>
          <p:cNvSpPr/>
          <p:nvPr/>
        </p:nvSpPr>
        <p:spPr>
          <a:xfrm>
            <a:off x="502920" y="4251960"/>
            <a:ext cx="8183880" cy="7132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 rtl="1">
              <a:buNone/>
            </a:pPr>
            <a:r>
              <a:rPr lang="en-US" sz="1300" b="1" dirty="0">
                <a:solidFill>
                  <a:srgbClr val="0D1B2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✦  השעתיים הקרובות הן ההשקעה הכי טובה שתעשו השנה — כל כלי שתלמדו ישתלם בעסקה הראשונה</a:t>
            </a:r>
            <a:endParaRPr lang="en-US" sz="13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0D1B2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4864"/>
          </a:xfrm>
          <a:prstGeom prst="rect">
            <a:avLst/>
          </a:prstGeom>
          <a:solidFill>
            <a:srgbClr val="C9A84C"/>
          </a:solidFill>
          <a:ln w="12700">
            <a:solidFill>
              <a:srgbClr val="C9A84C"/>
            </a:solidFill>
            <a:prstDash val="solid"/>
          </a:ln>
        </p:spPr>
      </p:sp>
      <p:pic>
        <p:nvPicPr>
          <p:cNvPr id="3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909560" y="73152"/>
            <a:ext cx="1005840" cy="1005840"/>
          </a:xfrm>
          <a:prstGeom prst="rect">
            <a:avLst/>
          </a:prstGeom>
        </p:spPr>
      </p:pic>
      <p:sp>
        <p:nvSpPr>
          <p:cNvPr id="4" name="Shape 1"/>
          <p:cNvSpPr/>
          <p:nvPr/>
        </p:nvSpPr>
        <p:spPr>
          <a:xfrm>
            <a:off x="411480" y="109728"/>
            <a:ext cx="2286000" cy="329184"/>
          </a:xfrm>
          <a:prstGeom prst="roundRect">
            <a:avLst>
              <a:gd name="adj" fmla="val 16667"/>
            </a:avLst>
          </a:prstGeom>
          <a:solidFill>
            <a:srgbClr val="1E3A5F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5" name="Text 2"/>
          <p:cNvSpPr/>
          <p:nvPr/>
        </p:nvSpPr>
        <p:spPr>
          <a:xfrm>
            <a:off x="411480" y="109728"/>
            <a:ext cx="2286000" cy="32918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050" b="1" dirty="0">
                <a:solidFill>
                  <a:srgbClr val="C9A84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מפת הקורס</a:t>
            </a:r>
            <a:endParaRPr lang="en-US" sz="1050" dirty="0"/>
          </a:p>
        </p:txBody>
      </p:sp>
      <p:sp>
        <p:nvSpPr>
          <p:cNvPr id="6" name="Text 3"/>
          <p:cNvSpPr/>
          <p:nvPr/>
        </p:nvSpPr>
        <p:spPr>
          <a:xfrm>
            <a:off x="411480" y="73152"/>
            <a:ext cx="7406640" cy="7498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r" rtl="1">
              <a:buNone/>
            </a:pPr>
            <a:r>
              <a:rPr lang="en-US" sz="3600" b="1" kern="0" spc="30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מה נלמד היום?</a:t>
            </a:r>
            <a:endParaRPr lang="en-US" sz="3600" dirty="0"/>
          </a:p>
        </p:txBody>
      </p:sp>
      <p:sp>
        <p:nvSpPr>
          <p:cNvPr id="7" name="Text 4"/>
          <p:cNvSpPr/>
          <p:nvPr/>
        </p:nvSpPr>
        <p:spPr>
          <a:xfrm>
            <a:off x="411480" y="822960"/>
            <a:ext cx="6858000" cy="34747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r" rtl="1">
              <a:buNone/>
            </a:pPr>
            <a:r>
              <a:rPr lang="en-US" sz="1400" i="1" dirty="0">
                <a:solidFill>
                  <a:srgbClr val="E8C96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8 מודולים | תרגולים חיים | כלים מיידיים</a:t>
            </a:r>
            <a:endParaRPr lang="en-US" sz="1400" dirty="0"/>
          </a:p>
        </p:txBody>
      </p:sp>
      <p:sp>
        <p:nvSpPr>
          <p:cNvPr id="8" name="Shape 5"/>
          <p:cNvSpPr/>
          <p:nvPr/>
        </p:nvSpPr>
        <p:spPr>
          <a:xfrm>
            <a:off x="411480" y="1005840"/>
            <a:ext cx="8321040" cy="25603"/>
          </a:xfrm>
          <a:prstGeom prst="rect">
            <a:avLst/>
          </a:prstGeom>
          <a:solidFill>
            <a:srgbClr val="C9A84C"/>
          </a:solidFill>
          <a:ln w="12700">
            <a:solidFill>
              <a:srgbClr val="C9A84C"/>
            </a:solidFill>
            <a:prstDash val="solid"/>
          </a:ln>
        </p:spPr>
      </p:sp>
      <p:pic>
        <p:nvPicPr>
          <p:cNvPr id="9" name="Image 1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743200" y="914400"/>
            <a:ext cx="6400800" cy="4572000"/>
          </a:xfrm>
          <a:prstGeom prst="rect">
            <a:avLst/>
          </a:prstGeom>
        </p:spPr>
      </p:pic>
      <p:sp>
        <p:nvSpPr>
          <p:cNvPr id="10" name="Shape 6"/>
          <p:cNvSpPr/>
          <p:nvPr/>
        </p:nvSpPr>
        <p:spPr>
          <a:xfrm>
            <a:off x="365760" y="1188720"/>
            <a:ext cx="4160520" cy="914400"/>
          </a:xfrm>
          <a:prstGeom prst="roundRect">
            <a:avLst>
              <a:gd name="adj" fmla="val 10000"/>
            </a:avLst>
          </a:prstGeom>
          <a:solidFill>
            <a:srgbClr val="1B3050"/>
          </a:solidFill>
          <a:ln w="8890">
            <a:solidFill>
              <a:srgbClr val="C9A84C"/>
            </a:solidFill>
            <a:prstDash val="solid"/>
          </a:ln>
          <a:effectLst>
            <a:outerShdw blurRad="152400" dist="50800" dir="2700000" algn="bl" rotWithShape="0">
              <a:srgbClr val="000000">
                <a:alpha val="25000"/>
              </a:srgbClr>
            </a:outerShdw>
          </a:effectLst>
        </p:spPr>
      </p:sp>
      <p:sp>
        <p:nvSpPr>
          <p:cNvPr id="11" name="Shape 7"/>
          <p:cNvSpPr/>
          <p:nvPr/>
        </p:nvSpPr>
        <p:spPr>
          <a:xfrm>
            <a:off x="3675888" y="1280160"/>
            <a:ext cx="685800" cy="685800"/>
          </a:xfrm>
          <a:prstGeom prst="roundRect">
            <a:avLst>
              <a:gd name="adj" fmla="val 8000"/>
            </a:avLst>
          </a:prstGeom>
          <a:solidFill>
            <a:srgbClr val="C9A84C"/>
          </a:solidFill>
          <a:ln w="12700">
            <a:solidFill>
              <a:srgbClr val="C9A84C"/>
            </a:solidFill>
            <a:prstDash val="solid"/>
          </a:ln>
        </p:spPr>
      </p:sp>
      <p:sp>
        <p:nvSpPr>
          <p:cNvPr id="12" name="Text 8"/>
          <p:cNvSpPr/>
          <p:nvPr/>
        </p:nvSpPr>
        <p:spPr>
          <a:xfrm>
            <a:off x="3675888" y="1280160"/>
            <a:ext cx="685800" cy="6858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500" b="1" dirty="0">
                <a:solidFill>
                  <a:srgbClr val="0D1B2A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01</a:t>
            </a:r>
            <a:endParaRPr lang="en-US" sz="1500" dirty="0"/>
          </a:p>
        </p:txBody>
      </p:sp>
      <p:sp>
        <p:nvSpPr>
          <p:cNvPr id="13" name="Text 9"/>
          <p:cNvSpPr/>
          <p:nvPr/>
        </p:nvSpPr>
        <p:spPr>
          <a:xfrm>
            <a:off x="502920" y="1261872"/>
            <a:ext cx="3063240" cy="38404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r" rtl="1">
              <a:buNone/>
            </a:pPr>
            <a:r>
              <a:rPr lang="en-US" sz="1300" b="1" dirty="0">
                <a:solidFill>
                  <a:srgbClr val="E8C96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פסיכולוגיה של רכישה</a:t>
            </a:r>
            <a:endParaRPr lang="en-US" sz="1300" dirty="0"/>
          </a:p>
        </p:txBody>
      </p:sp>
      <p:sp>
        <p:nvSpPr>
          <p:cNvPr id="14" name="Text 10"/>
          <p:cNvSpPr/>
          <p:nvPr/>
        </p:nvSpPr>
        <p:spPr>
          <a:xfrm>
            <a:off x="502920" y="1664208"/>
            <a:ext cx="306324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r" rtl="1">
              <a:buNone/>
            </a:pPr>
            <a:r>
              <a:rPr lang="en-US" sz="1100" dirty="0">
                <a:solidFill>
                  <a:srgbClr val="CBD5E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רגש לפני היגיון — FOMO</a:t>
            </a:r>
            <a:endParaRPr lang="en-US" sz="1100" dirty="0"/>
          </a:p>
        </p:txBody>
      </p:sp>
      <p:sp>
        <p:nvSpPr>
          <p:cNvPr id="15" name="Shape 11"/>
          <p:cNvSpPr/>
          <p:nvPr/>
        </p:nvSpPr>
        <p:spPr>
          <a:xfrm>
            <a:off x="4800600" y="1188720"/>
            <a:ext cx="4160520" cy="914400"/>
          </a:xfrm>
          <a:prstGeom prst="roundRect">
            <a:avLst>
              <a:gd name="adj" fmla="val 10000"/>
            </a:avLst>
          </a:prstGeom>
          <a:solidFill>
            <a:srgbClr val="1B3050"/>
          </a:solidFill>
          <a:ln w="8890">
            <a:solidFill>
              <a:srgbClr val="C9A84C"/>
            </a:solidFill>
            <a:prstDash val="solid"/>
          </a:ln>
          <a:effectLst>
            <a:outerShdw blurRad="152400" dist="50800" dir="2700000" algn="bl" rotWithShape="0">
              <a:srgbClr val="000000">
                <a:alpha val="25000"/>
              </a:srgbClr>
            </a:outerShdw>
          </a:effectLst>
        </p:spPr>
      </p:sp>
      <p:sp>
        <p:nvSpPr>
          <p:cNvPr id="16" name="Shape 12"/>
          <p:cNvSpPr/>
          <p:nvPr/>
        </p:nvSpPr>
        <p:spPr>
          <a:xfrm>
            <a:off x="8110728" y="1280160"/>
            <a:ext cx="685800" cy="685800"/>
          </a:xfrm>
          <a:prstGeom prst="roundRect">
            <a:avLst>
              <a:gd name="adj" fmla="val 8000"/>
            </a:avLst>
          </a:prstGeom>
          <a:solidFill>
            <a:srgbClr val="C9A84C"/>
          </a:solidFill>
          <a:ln w="12700">
            <a:solidFill>
              <a:srgbClr val="C9A84C"/>
            </a:solidFill>
            <a:prstDash val="solid"/>
          </a:ln>
        </p:spPr>
      </p:sp>
      <p:sp>
        <p:nvSpPr>
          <p:cNvPr id="17" name="Text 13"/>
          <p:cNvSpPr/>
          <p:nvPr/>
        </p:nvSpPr>
        <p:spPr>
          <a:xfrm>
            <a:off x="8110728" y="1280160"/>
            <a:ext cx="685800" cy="6858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500" b="1" dirty="0">
                <a:solidFill>
                  <a:srgbClr val="0D1B2A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02</a:t>
            </a:r>
            <a:endParaRPr lang="en-US" sz="1500" dirty="0"/>
          </a:p>
        </p:txBody>
      </p:sp>
      <p:sp>
        <p:nvSpPr>
          <p:cNvPr id="18" name="Text 14"/>
          <p:cNvSpPr/>
          <p:nvPr/>
        </p:nvSpPr>
        <p:spPr>
          <a:xfrm>
            <a:off x="4937760" y="1261872"/>
            <a:ext cx="3063240" cy="38404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r" rtl="1">
              <a:buNone/>
            </a:pPr>
            <a:r>
              <a:rPr lang="en-US" sz="1300" b="1" dirty="0">
                <a:solidFill>
                  <a:srgbClr val="E8C96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שפת גוף מקצועית</a:t>
            </a:r>
            <a:endParaRPr lang="en-US" sz="1300" dirty="0"/>
          </a:p>
        </p:txBody>
      </p:sp>
      <p:sp>
        <p:nvSpPr>
          <p:cNvPr id="19" name="Text 15"/>
          <p:cNvSpPr/>
          <p:nvPr/>
        </p:nvSpPr>
        <p:spPr>
          <a:xfrm>
            <a:off x="4937760" y="1664208"/>
            <a:ext cx="306324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r" rtl="1">
              <a:buNone/>
            </a:pPr>
            <a:r>
              <a:rPr lang="en-US" sz="1100" dirty="0">
                <a:solidFill>
                  <a:srgbClr val="CBD5E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55% מהתקשורת — כאן</a:t>
            </a:r>
            <a:endParaRPr lang="en-US" sz="1100" dirty="0"/>
          </a:p>
        </p:txBody>
      </p:sp>
      <p:sp>
        <p:nvSpPr>
          <p:cNvPr id="20" name="Shape 16"/>
          <p:cNvSpPr/>
          <p:nvPr/>
        </p:nvSpPr>
        <p:spPr>
          <a:xfrm>
            <a:off x="365760" y="2240280"/>
            <a:ext cx="4160520" cy="914400"/>
          </a:xfrm>
          <a:prstGeom prst="roundRect">
            <a:avLst>
              <a:gd name="adj" fmla="val 10000"/>
            </a:avLst>
          </a:prstGeom>
          <a:solidFill>
            <a:srgbClr val="1B3050"/>
          </a:solidFill>
          <a:ln w="8890">
            <a:solidFill>
              <a:srgbClr val="C9A84C"/>
            </a:solidFill>
            <a:prstDash val="solid"/>
          </a:ln>
          <a:effectLst>
            <a:outerShdw blurRad="152400" dist="50800" dir="2700000" algn="bl" rotWithShape="0">
              <a:srgbClr val="000000">
                <a:alpha val="25000"/>
              </a:srgbClr>
            </a:outerShdw>
          </a:effectLst>
        </p:spPr>
      </p:sp>
      <p:sp>
        <p:nvSpPr>
          <p:cNvPr id="21" name="Shape 17"/>
          <p:cNvSpPr/>
          <p:nvPr/>
        </p:nvSpPr>
        <p:spPr>
          <a:xfrm>
            <a:off x="3675888" y="2331720"/>
            <a:ext cx="685800" cy="685800"/>
          </a:xfrm>
          <a:prstGeom prst="roundRect">
            <a:avLst>
              <a:gd name="adj" fmla="val 8000"/>
            </a:avLst>
          </a:prstGeom>
          <a:solidFill>
            <a:srgbClr val="C9A84C"/>
          </a:solidFill>
          <a:ln w="12700">
            <a:solidFill>
              <a:srgbClr val="C9A84C"/>
            </a:solidFill>
            <a:prstDash val="solid"/>
          </a:ln>
        </p:spPr>
      </p:sp>
      <p:sp>
        <p:nvSpPr>
          <p:cNvPr id="22" name="Text 18"/>
          <p:cNvSpPr/>
          <p:nvPr/>
        </p:nvSpPr>
        <p:spPr>
          <a:xfrm>
            <a:off x="3675888" y="2331720"/>
            <a:ext cx="685800" cy="6858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500" b="1" dirty="0">
                <a:solidFill>
                  <a:srgbClr val="0D1B2A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03</a:t>
            </a:r>
            <a:endParaRPr lang="en-US" sz="1500" dirty="0"/>
          </a:p>
        </p:txBody>
      </p:sp>
      <p:sp>
        <p:nvSpPr>
          <p:cNvPr id="23" name="Text 19"/>
          <p:cNvSpPr/>
          <p:nvPr/>
        </p:nvSpPr>
        <p:spPr>
          <a:xfrm>
            <a:off x="502920" y="2313432"/>
            <a:ext cx="3063240" cy="38404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r" rtl="1">
              <a:buNone/>
            </a:pPr>
            <a:r>
              <a:rPr lang="en-US" sz="1300" b="1" dirty="0">
                <a:solidFill>
                  <a:srgbClr val="E8C96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העברת חפצים</a:t>
            </a:r>
            <a:endParaRPr lang="en-US" sz="1300" dirty="0"/>
          </a:p>
        </p:txBody>
      </p:sp>
      <p:sp>
        <p:nvSpPr>
          <p:cNvPr id="24" name="Text 20"/>
          <p:cNvSpPr/>
          <p:nvPr/>
        </p:nvSpPr>
        <p:spPr>
          <a:xfrm>
            <a:off x="502920" y="2715768"/>
            <a:ext cx="306324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r" rtl="1">
              <a:buNone/>
            </a:pPr>
            <a:r>
              <a:rPr lang="en-US" sz="1100" dirty="0">
                <a:solidFill>
                  <a:srgbClr val="CBD5E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הסכמה לא-מודעת</a:t>
            </a:r>
            <a:endParaRPr lang="en-US" sz="1100" dirty="0"/>
          </a:p>
        </p:txBody>
      </p:sp>
      <p:sp>
        <p:nvSpPr>
          <p:cNvPr id="25" name="Shape 21"/>
          <p:cNvSpPr/>
          <p:nvPr/>
        </p:nvSpPr>
        <p:spPr>
          <a:xfrm>
            <a:off x="4800600" y="2240280"/>
            <a:ext cx="4160520" cy="914400"/>
          </a:xfrm>
          <a:prstGeom prst="roundRect">
            <a:avLst>
              <a:gd name="adj" fmla="val 10000"/>
            </a:avLst>
          </a:prstGeom>
          <a:solidFill>
            <a:srgbClr val="1B3050"/>
          </a:solidFill>
          <a:ln w="8890">
            <a:solidFill>
              <a:srgbClr val="C9A84C"/>
            </a:solidFill>
            <a:prstDash val="solid"/>
          </a:ln>
          <a:effectLst>
            <a:outerShdw blurRad="152400" dist="50800" dir="2700000" algn="bl" rotWithShape="0">
              <a:srgbClr val="000000">
                <a:alpha val="25000"/>
              </a:srgbClr>
            </a:outerShdw>
          </a:effectLst>
        </p:spPr>
      </p:sp>
      <p:sp>
        <p:nvSpPr>
          <p:cNvPr id="26" name="Shape 22"/>
          <p:cNvSpPr/>
          <p:nvPr/>
        </p:nvSpPr>
        <p:spPr>
          <a:xfrm>
            <a:off x="8110728" y="2331720"/>
            <a:ext cx="685800" cy="685800"/>
          </a:xfrm>
          <a:prstGeom prst="roundRect">
            <a:avLst>
              <a:gd name="adj" fmla="val 8000"/>
            </a:avLst>
          </a:prstGeom>
          <a:solidFill>
            <a:srgbClr val="C9A84C"/>
          </a:solidFill>
          <a:ln w="12700">
            <a:solidFill>
              <a:srgbClr val="C9A84C"/>
            </a:solidFill>
            <a:prstDash val="solid"/>
          </a:ln>
        </p:spPr>
      </p:sp>
      <p:sp>
        <p:nvSpPr>
          <p:cNvPr id="27" name="Text 23"/>
          <p:cNvSpPr/>
          <p:nvPr/>
        </p:nvSpPr>
        <p:spPr>
          <a:xfrm>
            <a:off x="8110728" y="2331720"/>
            <a:ext cx="685800" cy="6858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500" b="1" dirty="0">
                <a:solidFill>
                  <a:srgbClr val="0D1B2A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04</a:t>
            </a:r>
            <a:endParaRPr lang="en-US" sz="1500" dirty="0"/>
          </a:p>
        </p:txBody>
      </p:sp>
      <p:sp>
        <p:nvSpPr>
          <p:cNvPr id="28" name="Text 24"/>
          <p:cNvSpPr/>
          <p:nvPr/>
        </p:nvSpPr>
        <p:spPr>
          <a:xfrm>
            <a:off x="4937760" y="2313432"/>
            <a:ext cx="3063240" cy="38404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r" rtl="1">
              <a:buNone/>
            </a:pPr>
            <a:r>
              <a:rPr lang="en-US" sz="1300" b="1" dirty="0">
                <a:solidFill>
                  <a:srgbClr val="E8C96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חקירה ודיוג</a:t>
            </a:r>
            <a:endParaRPr lang="en-US" sz="1300" dirty="0"/>
          </a:p>
        </p:txBody>
      </p:sp>
      <p:sp>
        <p:nvSpPr>
          <p:cNvPr id="29" name="Text 25"/>
          <p:cNvSpPr/>
          <p:nvPr/>
        </p:nvSpPr>
        <p:spPr>
          <a:xfrm>
            <a:off x="4937760" y="2715768"/>
            <a:ext cx="306324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r" rtl="1">
              <a:buNone/>
            </a:pPr>
            <a:r>
              <a:rPr lang="en-US" sz="1100" dirty="0">
                <a:solidFill>
                  <a:srgbClr val="CBD5E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לשאוב מידע בלי שישים לב</a:t>
            </a:r>
            <a:endParaRPr lang="en-US" sz="1100" dirty="0"/>
          </a:p>
        </p:txBody>
      </p:sp>
      <p:sp>
        <p:nvSpPr>
          <p:cNvPr id="30" name="Shape 26"/>
          <p:cNvSpPr/>
          <p:nvPr/>
        </p:nvSpPr>
        <p:spPr>
          <a:xfrm>
            <a:off x="365760" y="3291840"/>
            <a:ext cx="4160520" cy="914400"/>
          </a:xfrm>
          <a:prstGeom prst="roundRect">
            <a:avLst>
              <a:gd name="adj" fmla="val 10000"/>
            </a:avLst>
          </a:prstGeom>
          <a:solidFill>
            <a:srgbClr val="1B3050"/>
          </a:solidFill>
          <a:ln w="8890">
            <a:solidFill>
              <a:srgbClr val="C9A84C"/>
            </a:solidFill>
            <a:prstDash val="solid"/>
          </a:ln>
          <a:effectLst>
            <a:outerShdw blurRad="152400" dist="50800" dir="2700000" algn="bl" rotWithShape="0">
              <a:srgbClr val="000000">
                <a:alpha val="25000"/>
              </a:srgbClr>
            </a:outerShdw>
          </a:effectLst>
        </p:spPr>
      </p:sp>
      <p:sp>
        <p:nvSpPr>
          <p:cNvPr id="31" name="Shape 27"/>
          <p:cNvSpPr/>
          <p:nvPr/>
        </p:nvSpPr>
        <p:spPr>
          <a:xfrm>
            <a:off x="3675888" y="3383280"/>
            <a:ext cx="685800" cy="685800"/>
          </a:xfrm>
          <a:prstGeom prst="roundRect">
            <a:avLst>
              <a:gd name="adj" fmla="val 8000"/>
            </a:avLst>
          </a:prstGeom>
          <a:solidFill>
            <a:srgbClr val="C9A84C"/>
          </a:solidFill>
          <a:ln w="12700">
            <a:solidFill>
              <a:srgbClr val="C9A84C"/>
            </a:solidFill>
            <a:prstDash val="solid"/>
          </a:ln>
        </p:spPr>
      </p:sp>
      <p:sp>
        <p:nvSpPr>
          <p:cNvPr id="32" name="Text 28"/>
          <p:cNvSpPr/>
          <p:nvPr/>
        </p:nvSpPr>
        <p:spPr>
          <a:xfrm>
            <a:off x="3675888" y="3383280"/>
            <a:ext cx="685800" cy="6858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500" b="1" dirty="0">
                <a:solidFill>
                  <a:srgbClr val="0D1B2A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05</a:t>
            </a:r>
            <a:endParaRPr lang="en-US" sz="1500" dirty="0"/>
          </a:p>
        </p:txBody>
      </p:sp>
      <p:sp>
        <p:nvSpPr>
          <p:cNvPr id="33" name="Text 29"/>
          <p:cNvSpPr/>
          <p:nvPr/>
        </p:nvSpPr>
        <p:spPr>
          <a:xfrm>
            <a:off x="502920" y="3364992"/>
            <a:ext cx="3063240" cy="38404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r" rtl="1">
              <a:buNone/>
            </a:pPr>
            <a:r>
              <a:rPr lang="en-US" sz="1300" b="1" dirty="0">
                <a:solidFill>
                  <a:srgbClr val="E8C96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NLP ושתילת רצון</a:t>
            </a:r>
            <a:endParaRPr lang="en-US" sz="1300" dirty="0"/>
          </a:p>
        </p:txBody>
      </p:sp>
      <p:sp>
        <p:nvSpPr>
          <p:cNvPr id="34" name="Text 30"/>
          <p:cNvSpPr/>
          <p:nvPr/>
        </p:nvSpPr>
        <p:spPr>
          <a:xfrm>
            <a:off x="502920" y="3767328"/>
            <a:ext cx="306324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r" rtl="1">
              <a:buNone/>
            </a:pPr>
            <a:r>
              <a:rPr lang="en-US" sz="1100" dirty="0">
                <a:solidFill>
                  <a:srgbClr val="CBD5E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שיקוף, עיגון, פריימינג</a:t>
            </a:r>
            <a:endParaRPr lang="en-US" sz="1100" dirty="0"/>
          </a:p>
        </p:txBody>
      </p:sp>
      <p:sp>
        <p:nvSpPr>
          <p:cNvPr id="35" name="Shape 31"/>
          <p:cNvSpPr/>
          <p:nvPr/>
        </p:nvSpPr>
        <p:spPr>
          <a:xfrm>
            <a:off x="4800600" y="3291840"/>
            <a:ext cx="4160520" cy="914400"/>
          </a:xfrm>
          <a:prstGeom prst="roundRect">
            <a:avLst>
              <a:gd name="adj" fmla="val 10000"/>
            </a:avLst>
          </a:prstGeom>
          <a:solidFill>
            <a:srgbClr val="1B3050"/>
          </a:solidFill>
          <a:ln w="8890">
            <a:solidFill>
              <a:srgbClr val="C9A84C"/>
            </a:solidFill>
            <a:prstDash val="solid"/>
          </a:ln>
          <a:effectLst>
            <a:outerShdw blurRad="152400" dist="50800" dir="2700000" algn="bl" rotWithShape="0">
              <a:srgbClr val="000000">
                <a:alpha val="25000"/>
              </a:srgbClr>
            </a:outerShdw>
          </a:effectLst>
        </p:spPr>
      </p:sp>
      <p:sp>
        <p:nvSpPr>
          <p:cNvPr id="36" name="Shape 32"/>
          <p:cNvSpPr/>
          <p:nvPr/>
        </p:nvSpPr>
        <p:spPr>
          <a:xfrm>
            <a:off x="8110728" y="3383280"/>
            <a:ext cx="685800" cy="685800"/>
          </a:xfrm>
          <a:prstGeom prst="roundRect">
            <a:avLst>
              <a:gd name="adj" fmla="val 8000"/>
            </a:avLst>
          </a:prstGeom>
          <a:solidFill>
            <a:srgbClr val="C9A84C"/>
          </a:solidFill>
          <a:ln w="12700">
            <a:solidFill>
              <a:srgbClr val="C9A84C"/>
            </a:solidFill>
            <a:prstDash val="solid"/>
          </a:ln>
        </p:spPr>
      </p:sp>
      <p:sp>
        <p:nvSpPr>
          <p:cNvPr id="37" name="Text 33"/>
          <p:cNvSpPr/>
          <p:nvPr/>
        </p:nvSpPr>
        <p:spPr>
          <a:xfrm>
            <a:off x="8110728" y="3383280"/>
            <a:ext cx="685800" cy="6858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500" b="1" dirty="0">
                <a:solidFill>
                  <a:srgbClr val="0D1B2A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06</a:t>
            </a:r>
            <a:endParaRPr lang="en-US" sz="1500" dirty="0"/>
          </a:p>
        </p:txBody>
      </p:sp>
      <p:sp>
        <p:nvSpPr>
          <p:cNvPr id="38" name="Text 34"/>
          <p:cNvSpPr/>
          <p:nvPr/>
        </p:nvSpPr>
        <p:spPr>
          <a:xfrm>
            <a:off x="4937760" y="3364992"/>
            <a:ext cx="3063240" cy="38404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r" rtl="1">
              <a:buNone/>
            </a:pPr>
            <a:r>
              <a:rPr lang="en-US" sz="1300" b="1" dirty="0">
                <a:solidFill>
                  <a:srgbClr val="E8C96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טיפול בהתנגדויות</a:t>
            </a:r>
            <a:endParaRPr lang="en-US" sz="1300" dirty="0"/>
          </a:p>
        </p:txBody>
      </p:sp>
      <p:sp>
        <p:nvSpPr>
          <p:cNvPr id="39" name="Text 35"/>
          <p:cNvSpPr/>
          <p:nvPr/>
        </p:nvSpPr>
        <p:spPr>
          <a:xfrm>
            <a:off x="4937760" y="3767328"/>
            <a:ext cx="306324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r" rtl="1">
              <a:buNone/>
            </a:pPr>
            <a:r>
              <a:rPr lang="en-US" sz="1100" dirty="0">
                <a:solidFill>
                  <a:srgbClr val="CBD5E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LAER — כל תירוץ הזדמנות</a:t>
            </a:r>
            <a:endParaRPr lang="en-US" sz="1100" dirty="0"/>
          </a:p>
        </p:txBody>
      </p:sp>
      <p:sp>
        <p:nvSpPr>
          <p:cNvPr id="40" name="Shape 36"/>
          <p:cNvSpPr/>
          <p:nvPr/>
        </p:nvSpPr>
        <p:spPr>
          <a:xfrm>
            <a:off x="365760" y="4343400"/>
            <a:ext cx="4160520" cy="914400"/>
          </a:xfrm>
          <a:prstGeom prst="roundRect">
            <a:avLst>
              <a:gd name="adj" fmla="val 10000"/>
            </a:avLst>
          </a:prstGeom>
          <a:solidFill>
            <a:srgbClr val="1B3050"/>
          </a:solidFill>
          <a:ln w="8890">
            <a:solidFill>
              <a:srgbClr val="C9A84C"/>
            </a:solidFill>
            <a:prstDash val="solid"/>
          </a:ln>
          <a:effectLst>
            <a:outerShdw blurRad="152400" dist="50800" dir="2700000" algn="bl" rotWithShape="0">
              <a:srgbClr val="000000">
                <a:alpha val="25000"/>
              </a:srgbClr>
            </a:outerShdw>
          </a:effectLst>
        </p:spPr>
      </p:sp>
      <p:sp>
        <p:nvSpPr>
          <p:cNvPr id="41" name="Shape 37"/>
          <p:cNvSpPr/>
          <p:nvPr/>
        </p:nvSpPr>
        <p:spPr>
          <a:xfrm>
            <a:off x="3675888" y="4434840"/>
            <a:ext cx="685800" cy="685800"/>
          </a:xfrm>
          <a:prstGeom prst="roundRect">
            <a:avLst>
              <a:gd name="adj" fmla="val 8000"/>
            </a:avLst>
          </a:prstGeom>
          <a:solidFill>
            <a:srgbClr val="C9A84C"/>
          </a:solidFill>
          <a:ln w="12700">
            <a:solidFill>
              <a:srgbClr val="C9A84C"/>
            </a:solidFill>
            <a:prstDash val="solid"/>
          </a:ln>
        </p:spPr>
      </p:sp>
      <p:sp>
        <p:nvSpPr>
          <p:cNvPr id="42" name="Text 38"/>
          <p:cNvSpPr/>
          <p:nvPr/>
        </p:nvSpPr>
        <p:spPr>
          <a:xfrm>
            <a:off x="3675888" y="4434840"/>
            <a:ext cx="685800" cy="6858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500" b="1" dirty="0">
                <a:solidFill>
                  <a:srgbClr val="0D1B2A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07</a:t>
            </a:r>
            <a:endParaRPr lang="en-US" sz="1500" dirty="0"/>
          </a:p>
        </p:txBody>
      </p:sp>
      <p:sp>
        <p:nvSpPr>
          <p:cNvPr id="43" name="Text 39"/>
          <p:cNvSpPr/>
          <p:nvPr/>
        </p:nvSpPr>
        <p:spPr>
          <a:xfrm>
            <a:off x="502920" y="4416552"/>
            <a:ext cx="3063240" cy="38404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r" rtl="1">
              <a:buNone/>
            </a:pPr>
            <a:r>
              <a:rPr lang="en-US" sz="1300" b="1" dirty="0">
                <a:solidFill>
                  <a:srgbClr val="E8C96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בלעדיות וסגירה</a:t>
            </a:r>
            <a:endParaRPr lang="en-US" sz="1300" dirty="0"/>
          </a:p>
        </p:txBody>
      </p:sp>
      <p:sp>
        <p:nvSpPr>
          <p:cNvPr id="44" name="Text 40"/>
          <p:cNvSpPr/>
          <p:nvPr/>
        </p:nvSpPr>
        <p:spPr>
          <a:xfrm>
            <a:off x="502920" y="4818888"/>
            <a:ext cx="306324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r" rtl="1">
              <a:buNone/>
            </a:pPr>
            <a:r>
              <a:rPr lang="en-US" sz="1100" dirty="0">
                <a:solidFill>
                  <a:srgbClr val="CBD5E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עט + שקט = עסקה</a:t>
            </a:r>
            <a:endParaRPr lang="en-US" sz="1100" dirty="0"/>
          </a:p>
        </p:txBody>
      </p:sp>
      <p:sp>
        <p:nvSpPr>
          <p:cNvPr id="45" name="Shape 41"/>
          <p:cNvSpPr/>
          <p:nvPr/>
        </p:nvSpPr>
        <p:spPr>
          <a:xfrm>
            <a:off x="4800600" y="4343400"/>
            <a:ext cx="4160520" cy="914400"/>
          </a:xfrm>
          <a:prstGeom prst="roundRect">
            <a:avLst>
              <a:gd name="adj" fmla="val 10000"/>
            </a:avLst>
          </a:prstGeom>
          <a:solidFill>
            <a:srgbClr val="1B3050"/>
          </a:solidFill>
          <a:ln w="8890">
            <a:solidFill>
              <a:srgbClr val="C9A84C"/>
            </a:solidFill>
            <a:prstDash val="solid"/>
          </a:ln>
          <a:effectLst>
            <a:outerShdw blurRad="152400" dist="50800" dir="2700000" algn="bl" rotWithShape="0">
              <a:srgbClr val="000000">
                <a:alpha val="25000"/>
              </a:srgbClr>
            </a:outerShdw>
          </a:effectLst>
        </p:spPr>
      </p:sp>
      <p:sp>
        <p:nvSpPr>
          <p:cNvPr id="46" name="Shape 42"/>
          <p:cNvSpPr/>
          <p:nvPr/>
        </p:nvSpPr>
        <p:spPr>
          <a:xfrm>
            <a:off x="8110728" y="4434840"/>
            <a:ext cx="685800" cy="685800"/>
          </a:xfrm>
          <a:prstGeom prst="roundRect">
            <a:avLst>
              <a:gd name="adj" fmla="val 8000"/>
            </a:avLst>
          </a:prstGeom>
          <a:solidFill>
            <a:srgbClr val="C9A84C"/>
          </a:solidFill>
          <a:ln w="12700">
            <a:solidFill>
              <a:srgbClr val="C9A84C"/>
            </a:solidFill>
            <a:prstDash val="solid"/>
          </a:ln>
        </p:spPr>
      </p:sp>
      <p:sp>
        <p:nvSpPr>
          <p:cNvPr id="47" name="Text 43"/>
          <p:cNvSpPr/>
          <p:nvPr/>
        </p:nvSpPr>
        <p:spPr>
          <a:xfrm>
            <a:off x="8110728" y="4434840"/>
            <a:ext cx="685800" cy="6858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500" b="1" dirty="0">
                <a:solidFill>
                  <a:srgbClr val="0D1B2A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08</a:t>
            </a:r>
            <a:endParaRPr lang="en-US" sz="1500" dirty="0"/>
          </a:p>
        </p:txBody>
      </p:sp>
      <p:sp>
        <p:nvSpPr>
          <p:cNvPr id="48" name="Text 44"/>
          <p:cNvSpPr/>
          <p:nvPr/>
        </p:nvSpPr>
        <p:spPr>
          <a:xfrm>
            <a:off x="4937760" y="4416552"/>
            <a:ext cx="3063240" cy="38404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r" rtl="1">
              <a:buNone/>
            </a:pPr>
            <a:r>
              <a:rPr lang="en-US" sz="1300" b="1" dirty="0">
                <a:solidFill>
                  <a:srgbClr val="E8C96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בניית מותג אישי</a:t>
            </a:r>
            <a:endParaRPr lang="en-US" sz="1300" dirty="0"/>
          </a:p>
        </p:txBody>
      </p:sp>
      <p:sp>
        <p:nvSpPr>
          <p:cNvPr id="49" name="Text 45"/>
          <p:cNvSpPr/>
          <p:nvPr/>
        </p:nvSpPr>
        <p:spPr>
          <a:xfrm>
            <a:off x="4937760" y="4818888"/>
            <a:ext cx="306324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r" rtl="1">
              <a:buNone/>
            </a:pPr>
            <a:r>
              <a:rPr lang="en-US" sz="1100" dirty="0">
                <a:solidFill>
                  <a:srgbClr val="CBD5E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כשחושבים נדל"ן — חושבים עליך</a:t>
            </a:r>
            <a:endParaRPr lang="en-US" sz="11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5F7F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4864"/>
          </a:xfrm>
          <a:prstGeom prst="rect">
            <a:avLst/>
          </a:prstGeom>
          <a:solidFill>
            <a:srgbClr val="0D1B2A"/>
          </a:solidFill>
          <a:ln w="12700">
            <a:solidFill>
              <a:srgbClr val="0D1B2A"/>
            </a:solidFill>
            <a:prstDash val="solid"/>
          </a:ln>
        </p:spPr>
      </p:sp>
      <p:pic>
        <p:nvPicPr>
          <p:cNvPr id="3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909560" y="73152"/>
            <a:ext cx="1005840" cy="1005840"/>
          </a:xfrm>
          <a:prstGeom prst="rect">
            <a:avLst/>
          </a:prstGeom>
        </p:spPr>
      </p:pic>
      <p:sp>
        <p:nvSpPr>
          <p:cNvPr id="4" name="Shape 1"/>
          <p:cNvSpPr/>
          <p:nvPr/>
        </p:nvSpPr>
        <p:spPr>
          <a:xfrm>
            <a:off x="411480" y="109728"/>
            <a:ext cx="2286000" cy="329184"/>
          </a:xfrm>
          <a:prstGeom prst="roundRect">
            <a:avLst>
              <a:gd name="adj" fmla="val 16667"/>
            </a:avLst>
          </a:prstGeom>
          <a:solidFill>
            <a:srgbClr val="C9A84C"/>
          </a:solidFill>
          <a:ln w="12700">
            <a:solidFill>
              <a:srgbClr val="C9A84C"/>
            </a:solidFill>
            <a:prstDash val="solid"/>
          </a:ln>
        </p:spPr>
      </p:sp>
      <p:sp>
        <p:nvSpPr>
          <p:cNvPr id="5" name="Text 2"/>
          <p:cNvSpPr/>
          <p:nvPr/>
        </p:nvSpPr>
        <p:spPr>
          <a:xfrm>
            <a:off x="411480" y="109728"/>
            <a:ext cx="2286000" cy="32918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050" b="1" dirty="0">
                <a:solidFill>
                  <a:srgbClr val="0D1B2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מודול 1 — פסיכולוגיה</a:t>
            </a:r>
            <a:endParaRPr lang="en-US" sz="1050" dirty="0"/>
          </a:p>
        </p:txBody>
      </p:sp>
      <p:sp>
        <p:nvSpPr>
          <p:cNvPr id="6" name="Text 3"/>
          <p:cNvSpPr/>
          <p:nvPr/>
        </p:nvSpPr>
        <p:spPr>
          <a:xfrm>
            <a:off x="411480" y="73152"/>
            <a:ext cx="7406640" cy="7498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r" rtl="1">
              <a:buNone/>
            </a:pPr>
            <a:r>
              <a:rPr lang="en-US" sz="3600" b="1" kern="0" spc="30" dirty="0">
                <a:solidFill>
                  <a:srgbClr val="0D1B2A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מוח ה-Limbic — מרכז ההחלטות</a:t>
            </a:r>
            <a:endParaRPr lang="en-US" sz="3600" dirty="0"/>
          </a:p>
        </p:txBody>
      </p:sp>
      <p:sp>
        <p:nvSpPr>
          <p:cNvPr id="7" name="Text 4"/>
          <p:cNvSpPr/>
          <p:nvPr/>
        </p:nvSpPr>
        <p:spPr>
          <a:xfrm>
            <a:off x="411480" y="822960"/>
            <a:ext cx="6858000" cy="34747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r" rtl="1">
              <a:buNone/>
            </a:pPr>
            <a:r>
              <a:rPr lang="en-US" sz="1400" i="1" dirty="0">
                <a:solidFill>
                  <a:srgbClr val="C9A84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הלקוח מחליט ב-30 שניות — שאר הפגישה היא הצדקה</a:t>
            </a:r>
            <a:endParaRPr lang="en-US" sz="1400" dirty="0"/>
          </a:p>
        </p:txBody>
      </p:sp>
      <p:sp>
        <p:nvSpPr>
          <p:cNvPr id="8" name="Shape 5"/>
          <p:cNvSpPr/>
          <p:nvPr/>
        </p:nvSpPr>
        <p:spPr>
          <a:xfrm>
            <a:off x="411480" y="1024128"/>
            <a:ext cx="8321040" cy="25603"/>
          </a:xfrm>
          <a:prstGeom prst="rect">
            <a:avLst/>
          </a:prstGeom>
          <a:solidFill>
            <a:srgbClr val="C9A84C"/>
          </a:solidFill>
          <a:ln w="12700">
            <a:solidFill>
              <a:srgbClr val="C9A84C"/>
            </a:solidFill>
            <a:prstDash val="solid"/>
          </a:ln>
        </p:spPr>
      </p:sp>
      <p:sp>
        <p:nvSpPr>
          <p:cNvPr id="9" name="Shape 6"/>
          <p:cNvSpPr/>
          <p:nvPr/>
        </p:nvSpPr>
        <p:spPr>
          <a:xfrm>
            <a:off x="457200" y="1170432"/>
            <a:ext cx="4023360" cy="3520440"/>
          </a:xfrm>
          <a:prstGeom prst="ellipse">
            <a:avLst/>
          </a:prstGeom>
          <a:solidFill>
            <a:srgbClr val="1B3050"/>
          </a:solidFill>
          <a:ln w="19050">
            <a:solidFill>
              <a:srgbClr val="C9A84C"/>
            </a:solidFill>
            <a:prstDash val="solid"/>
          </a:ln>
          <a:effectLst>
            <a:outerShdw blurRad="152400" dist="50800" dir="2700000" algn="bl" rotWithShape="0">
              <a:srgbClr val="000000">
                <a:alpha val="25000"/>
              </a:srgbClr>
            </a:outerShdw>
          </a:effectLst>
        </p:spPr>
      </p:sp>
      <p:sp>
        <p:nvSpPr>
          <p:cNvPr id="10" name="Text 7"/>
          <p:cNvSpPr/>
          <p:nvPr/>
        </p:nvSpPr>
        <p:spPr>
          <a:xfrm>
            <a:off x="457200" y="1170432"/>
            <a:ext cx="4023360" cy="35204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1000" dirty="0">
                <a:solidFill>
                  <a:srgbClr val="000000"/>
                </a:solidFill>
              </a:rPr>
              <a:t>🧠</a:t>
            </a:r>
            <a:endParaRPr lang="en-US" sz="11000" dirty="0"/>
          </a:p>
        </p:txBody>
      </p:sp>
      <p:sp>
        <p:nvSpPr>
          <p:cNvPr id="11" name="Shape 8"/>
          <p:cNvSpPr/>
          <p:nvPr/>
        </p:nvSpPr>
        <p:spPr>
          <a:xfrm>
            <a:off x="594360" y="1325880"/>
            <a:ext cx="1828800" cy="731520"/>
          </a:xfrm>
          <a:prstGeom prst="roundRect">
            <a:avLst>
              <a:gd name="adj" fmla="val 8750"/>
            </a:avLst>
          </a:prstGeom>
          <a:solidFill>
            <a:srgbClr val="0D1B2A">
              <a:alpha val="80000"/>
            </a:srgbClr>
          </a:solidFill>
          <a:ln w="12700">
            <a:solidFill>
              <a:srgbClr val="C9A84C"/>
            </a:solidFill>
            <a:prstDash val="solid"/>
          </a:ln>
        </p:spPr>
      </p:sp>
      <p:sp>
        <p:nvSpPr>
          <p:cNvPr id="12" name="Text 9"/>
          <p:cNvSpPr/>
          <p:nvPr/>
        </p:nvSpPr>
        <p:spPr>
          <a:xfrm>
            <a:off x="594360" y="1325880"/>
            <a:ext cx="1828800" cy="7315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950" b="1" dirty="0">
                <a:solidFill>
                  <a:srgbClr val="C9A84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Limbic</a:t>
            </a:r>
            <a:endParaRPr lang="en-US" sz="950" dirty="0"/>
          </a:p>
          <a:p>
            <a:pPr marL="0" indent="0" algn="ctr">
              <a:buNone/>
            </a:pPr>
            <a:r>
              <a:rPr lang="en-US" sz="950" b="1" dirty="0">
                <a:solidFill>
                  <a:srgbClr val="C9A84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(רגש)</a:t>
            </a:r>
            <a:endParaRPr lang="en-US" sz="950" dirty="0"/>
          </a:p>
        </p:txBody>
      </p:sp>
      <p:sp>
        <p:nvSpPr>
          <p:cNvPr id="13" name="Shape 10"/>
          <p:cNvSpPr/>
          <p:nvPr/>
        </p:nvSpPr>
        <p:spPr>
          <a:xfrm>
            <a:off x="2331720" y="3291840"/>
            <a:ext cx="2011680" cy="731520"/>
          </a:xfrm>
          <a:prstGeom prst="roundRect">
            <a:avLst>
              <a:gd name="adj" fmla="val 8750"/>
            </a:avLst>
          </a:prstGeom>
          <a:solidFill>
            <a:srgbClr val="0D1B2A">
              <a:alpha val="80000"/>
            </a:srgbClr>
          </a:solidFill>
          <a:ln w="12700">
            <a:solidFill>
              <a:srgbClr val="CBD5E1"/>
            </a:solidFill>
            <a:prstDash val="solid"/>
          </a:ln>
        </p:spPr>
      </p:sp>
      <p:sp>
        <p:nvSpPr>
          <p:cNvPr id="14" name="Text 11"/>
          <p:cNvSpPr/>
          <p:nvPr/>
        </p:nvSpPr>
        <p:spPr>
          <a:xfrm>
            <a:off x="2331720" y="3291840"/>
            <a:ext cx="2011680" cy="7315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950" b="1" dirty="0">
                <a:solidFill>
                  <a:srgbClr val="CBD5E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Neocortex</a:t>
            </a:r>
            <a:endParaRPr lang="en-US" sz="950" dirty="0"/>
          </a:p>
          <a:p>
            <a:pPr marL="0" indent="0" algn="ctr">
              <a:buNone/>
            </a:pPr>
            <a:r>
              <a:rPr lang="en-US" sz="950" b="1" dirty="0">
                <a:solidFill>
                  <a:srgbClr val="CBD5E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(לוגיקה)</a:t>
            </a:r>
            <a:endParaRPr lang="en-US" sz="950" dirty="0"/>
          </a:p>
        </p:txBody>
      </p:sp>
      <p:sp>
        <p:nvSpPr>
          <p:cNvPr id="15" name="Shape 12"/>
          <p:cNvSpPr/>
          <p:nvPr/>
        </p:nvSpPr>
        <p:spPr>
          <a:xfrm>
            <a:off x="594360" y="3291840"/>
            <a:ext cx="1828800" cy="731520"/>
          </a:xfrm>
          <a:prstGeom prst="roundRect">
            <a:avLst>
              <a:gd name="adj" fmla="val 8750"/>
            </a:avLst>
          </a:prstGeom>
          <a:solidFill>
            <a:srgbClr val="0D1B2A">
              <a:alpha val="80000"/>
            </a:srgbClr>
          </a:solidFill>
          <a:ln w="12700">
            <a:solidFill>
              <a:srgbClr val="7FB3D3"/>
            </a:solidFill>
            <a:prstDash val="solid"/>
          </a:ln>
        </p:spPr>
      </p:sp>
      <p:sp>
        <p:nvSpPr>
          <p:cNvPr id="16" name="Text 13"/>
          <p:cNvSpPr/>
          <p:nvPr/>
        </p:nvSpPr>
        <p:spPr>
          <a:xfrm>
            <a:off x="594360" y="3291840"/>
            <a:ext cx="1828800" cy="7315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950" b="1" dirty="0">
                <a:solidFill>
                  <a:srgbClr val="7FB3D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Brain Stem</a:t>
            </a:r>
            <a:endParaRPr lang="en-US" sz="950" dirty="0"/>
          </a:p>
          <a:p>
            <a:pPr marL="0" indent="0" algn="ctr">
              <a:buNone/>
            </a:pPr>
            <a:r>
              <a:rPr lang="en-US" sz="950" b="1" dirty="0">
                <a:solidFill>
                  <a:srgbClr val="7FB3D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(שרידה/אמון)</a:t>
            </a:r>
            <a:endParaRPr lang="en-US" sz="950" dirty="0"/>
          </a:p>
        </p:txBody>
      </p:sp>
      <p:sp>
        <p:nvSpPr>
          <p:cNvPr id="17" name="Shape 14"/>
          <p:cNvSpPr/>
          <p:nvPr/>
        </p:nvSpPr>
        <p:spPr>
          <a:xfrm>
            <a:off x="4663440" y="1170432"/>
            <a:ext cx="4206240" cy="914400"/>
          </a:xfrm>
          <a:prstGeom prst="roundRect">
            <a:avLst>
              <a:gd name="adj" fmla="val 10000"/>
            </a:avLst>
          </a:prstGeom>
          <a:solidFill>
            <a:srgbClr val="FFFFFF"/>
          </a:solidFill>
          <a:ln w="12700">
            <a:solidFill>
              <a:srgbClr val="E0EAF4"/>
            </a:solidFill>
            <a:prstDash val="solid"/>
          </a:ln>
          <a:effectLst>
            <a:outerShdw blurRad="76200" dist="25400" dir="2700000" algn="bl" rotWithShape="0">
              <a:srgbClr val="000000">
                <a:alpha val="14000"/>
              </a:srgbClr>
            </a:outerShdw>
          </a:effectLst>
        </p:spPr>
      </p:sp>
      <p:sp>
        <p:nvSpPr>
          <p:cNvPr id="18" name="Shape 15"/>
          <p:cNvSpPr/>
          <p:nvPr/>
        </p:nvSpPr>
        <p:spPr>
          <a:xfrm>
            <a:off x="4800600" y="1280160"/>
            <a:ext cx="594360" cy="594360"/>
          </a:xfrm>
          <a:prstGeom prst="roundRect">
            <a:avLst>
              <a:gd name="adj" fmla="val 12308"/>
            </a:avLst>
          </a:prstGeom>
          <a:solidFill>
            <a:srgbClr val="0D1B2A"/>
          </a:solidFill>
          <a:ln w="12700">
            <a:solidFill>
              <a:srgbClr val="C9A84C"/>
            </a:solidFill>
            <a:prstDash val="solid"/>
          </a:ln>
        </p:spPr>
      </p:sp>
      <p:sp>
        <p:nvSpPr>
          <p:cNvPr id="19" name="Text 16"/>
          <p:cNvSpPr/>
          <p:nvPr/>
        </p:nvSpPr>
        <p:spPr>
          <a:xfrm>
            <a:off x="4800600" y="1280160"/>
            <a:ext cx="594360" cy="5943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2200" dirty="0">
                <a:solidFill>
                  <a:srgbClr val="000000"/>
                </a:solidFill>
              </a:rPr>
              <a:t>⚡</a:t>
            </a:r>
            <a:endParaRPr lang="en-US" sz="2200" dirty="0"/>
          </a:p>
        </p:txBody>
      </p:sp>
      <p:sp>
        <p:nvSpPr>
          <p:cNvPr id="20" name="Text 17"/>
          <p:cNvSpPr/>
          <p:nvPr/>
        </p:nvSpPr>
        <p:spPr>
          <a:xfrm>
            <a:off x="5532120" y="1243584"/>
            <a:ext cx="3200400" cy="34747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r" rtl="1">
              <a:buNone/>
            </a:pPr>
            <a:r>
              <a:rPr lang="en-US" sz="1300" b="1" dirty="0">
                <a:solidFill>
                  <a:srgbClr val="0D1B2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30 שניות להחלטה</a:t>
            </a:r>
            <a:endParaRPr lang="en-US" sz="1300" dirty="0"/>
          </a:p>
        </p:txBody>
      </p:sp>
      <p:sp>
        <p:nvSpPr>
          <p:cNvPr id="21" name="Text 18"/>
          <p:cNvSpPr/>
          <p:nvPr/>
        </p:nvSpPr>
        <p:spPr>
          <a:xfrm>
            <a:off x="4800600" y="1645920"/>
            <a:ext cx="3931920" cy="34747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r" rtl="1">
              <a:buNone/>
            </a:pPr>
            <a:r>
              <a:rPr lang="en-US" sz="1050" dirty="0">
                <a:solidFill>
                  <a:srgbClr val="47556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המוח הרגשי מחליט כמעט מיידית. ה-Neocortex בא אחרי — לצדק, לא להחליט</a:t>
            </a:r>
            <a:endParaRPr lang="en-US" sz="1050" dirty="0"/>
          </a:p>
        </p:txBody>
      </p:sp>
      <p:sp>
        <p:nvSpPr>
          <p:cNvPr id="22" name="Shape 19"/>
          <p:cNvSpPr/>
          <p:nvPr/>
        </p:nvSpPr>
        <p:spPr>
          <a:xfrm>
            <a:off x="4663440" y="2231136"/>
            <a:ext cx="4206240" cy="914400"/>
          </a:xfrm>
          <a:prstGeom prst="roundRect">
            <a:avLst>
              <a:gd name="adj" fmla="val 10000"/>
            </a:avLst>
          </a:prstGeom>
          <a:solidFill>
            <a:srgbClr val="FFFFFF"/>
          </a:solidFill>
          <a:ln w="12700">
            <a:solidFill>
              <a:srgbClr val="E0EAF4"/>
            </a:solidFill>
            <a:prstDash val="solid"/>
          </a:ln>
          <a:effectLst>
            <a:outerShdw blurRad="76200" dist="25400" dir="2700000" algn="bl" rotWithShape="0">
              <a:srgbClr val="000000">
                <a:alpha val="14000"/>
              </a:srgbClr>
            </a:outerShdw>
          </a:effectLst>
        </p:spPr>
      </p:sp>
      <p:sp>
        <p:nvSpPr>
          <p:cNvPr id="23" name="Shape 20"/>
          <p:cNvSpPr/>
          <p:nvPr/>
        </p:nvSpPr>
        <p:spPr>
          <a:xfrm>
            <a:off x="4800600" y="2340864"/>
            <a:ext cx="594360" cy="594360"/>
          </a:xfrm>
          <a:prstGeom prst="roundRect">
            <a:avLst>
              <a:gd name="adj" fmla="val 12308"/>
            </a:avLst>
          </a:prstGeom>
          <a:solidFill>
            <a:srgbClr val="0D1B2A"/>
          </a:solidFill>
          <a:ln w="12700">
            <a:solidFill>
              <a:srgbClr val="C9A84C"/>
            </a:solidFill>
            <a:prstDash val="solid"/>
          </a:ln>
        </p:spPr>
      </p:sp>
      <p:sp>
        <p:nvSpPr>
          <p:cNvPr id="24" name="Text 21"/>
          <p:cNvSpPr/>
          <p:nvPr/>
        </p:nvSpPr>
        <p:spPr>
          <a:xfrm>
            <a:off x="4800600" y="2340864"/>
            <a:ext cx="594360" cy="5943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2200" dirty="0">
                <a:solidFill>
                  <a:srgbClr val="000000"/>
                </a:solidFill>
              </a:rPr>
              <a:t>😱</a:t>
            </a:r>
            <a:endParaRPr lang="en-US" sz="2200" dirty="0"/>
          </a:p>
        </p:txBody>
      </p:sp>
      <p:sp>
        <p:nvSpPr>
          <p:cNvPr id="25" name="Text 22"/>
          <p:cNvSpPr/>
          <p:nvPr/>
        </p:nvSpPr>
        <p:spPr>
          <a:xfrm>
            <a:off x="5532120" y="2304288"/>
            <a:ext cx="3200400" cy="34747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r" rtl="1">
              <a:buNone/>
            </a:pPr>
            <a:r>
              <a:rPr lang="en-US" sz="1300" b="1" dirty="0">
                <a:solidFill>
                  <a:srgbClr val="0D1B2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FOMO חזק פי 2.5</a:t>
            </a:r>
            <a:endParaRPr lang="en-US" sz="1300" dirty="0"/>
          </a:p>
        </p:txBody>
      </p:sp>
      <p:sp>
        <p:nvSpPr>
          <p:cNvPr id="26" name="Text 23"/>
          <p:cNvSpPr/>
          <p:nvPr/>
        </p:nvSpPr>
        <p:spPr>
          <a:xfrm>
            <a:off x="4800600" y="2706624"/>
            <a:ext cx="3931920" cy="34747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r" rtl="1">
              <a:buNone/>
            </a:pPr>
            <a:r>
              <a:rPr lang="en-US" sz="1050" dirty="0">
                <a:solidFill>
                  <a:srgbClr val="47556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פחד מהחמצה (Loss Aversion) מניע חזק בהרבה מרצון לרכוש — תשתמש בזה</a:t>
            </a:r>
            <a:endParaRPr lang="en-US" sz="1050" dirty="0"/>
          </a:p>
        </p:txBody>
      </p:sp>
      <p:sp>
        <p:nvSpPr>
          <p:cNvPr id="27" name="Shape 24"/>
          <p:cNvSpPr/>
          <p:nvPr/>
        </p:nvSpPr>
        <p:spPr>
          <a:xfrm>
            <a:off x="4663440" y="3291840"/>
            <a:ext cx="4206240" cy="914400"/>
          </a:xfrm>
          <a:prstGeom prst="roundRect">
            <a:avLst>
              <a:gd name="adj" fmla="val 10000"/>
            </a:avLst>
          </a:prstGeom>
          <a:solidFill>
            <a:srgbClr val="FFFFFF"/>
          </a:solidFill>
          <a:ln w="12700">
            <a:solidFill>
              <a:srgbClr val="E0EAF4"/>
            </a:solidFill>
            <a:prstDash val="solid"/>
          </a:ln>
          <a:effectLst>
            <a:outerShdw blurRad="76200" dist="25400" dir="2700000" algn="bl" rotWithShape="0">
              <a:srgbClr val="000000">
                <a:alpha val="14000"/>
              </a:srgbClr>
            </a:outerShdw>
          </a:effectLst>
        </p:spPr>
      </p:sp>
      <p:sp>
        <p:nvSpPr>
          <p:cNvPr id="28" name="Shape 25"/>
          <p:cNvSpPr/>
          <p:nvPr/>
        </p:nvSpPr>
        <p:spPr>
          <a:xfrm>
            <a:off x="4800600" y="3401568"/>
            <a:ext cx="594360" cy="594360"/>
          </a:xfrm>
          <a:prstGeom prst="roundRect">
            <a:avLst>
              <a:gd name="adj" fmla="val 12308"/>
            </a:avLst>
          </a:prstGeom>
          <a:solidFill>
            <a:srgbClr val="0D1B2A"/>
          </a:solidFill>
          <a:ln w="12700">
            <a:solidFill>
              <a:srgbClr val="C9A84C"/>
            </a:solidFill>
            <a:prstDash val="solid"/>
          </a:ln>
        </p:spPr>
      </p:sp>
      <p:sp>
        <p:nvSpPr>
          <p:cNvPr id="29" name="Text 26"/>
          <p:cNvSpPr/>
          <p:nvPr/>
        </p:nvSpPr>
        <p:spPr>
          <a:xfrm>
            <a:off x="4800600" y="3401568"/>
            <a:ext cx="594360" cy="5943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2200" dirty="0">
                <a:solidFill>
                  <a:srgbClr val="000000"/>
                </a:solidFill>
              </a:rPr>
              <a:t>🔒</a:t>
            </a:r>
            <a:endParaRPr lang="en-US" sz="2200" dirty="0"/>
          </a:p>
        </p:txBody>
      </p:sp>
      <p:sp>
        <p:nvSpPr>
          <p:cNvPr id="30" name="Text 27"/>
          <p:cNvSpPr/>
          <p:nvPr/>
        </p:nvSpPr>
        <p:spPr>
          <a:xfrm>
            <a:off x="5532120" y="3364992"/>
            <a:ext cx="3200400" cy="34747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r" rtl="1">
              <a:buNone/>
            </a:pPr>
            <a:r>
              <a:rPr lang="en-US" sz="1300" b="1" dirty="0">
                <a:solidFill>
                  <a:srgbClr val="0D1B2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אמון = Brain Stem</a:t>
            </a:r>
            <a:endParaRPr lang="en-US" sz="1300" dirty="0"/>
          </a:p>
        </p:txBody>
      </p:sp>
      <p:sp>
        <p:nvSpPr>
          <p:cNvPr id="31" name="Text 28"/>
          <p:cNvSpPr/>
          <p:nvPr/>
        </p:nvSpPr>
        <p:spPr>
          <a:xfrm>
            <a:off x="4800600" y="3767328"/>
            <a:ext cx="3931920" cy="34747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r" rtl="1">
              <a:buNone/>
            </a:pPr>
            <a:r>
              <a:rPr lang="en-US" sz="1050" dirty="0">
                <a:solidFill>
                  <a:srgbClr val="47556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בלי אמון בסיסי — אף הוראה לא תעבוד. 7 שניות לרושם ראשון — לא נתרגל שנייה</a:t>
            </a:r>
            <a:endParaRPr lang="en-US" sz="1050" dirty="0"/>
          </a:p>
        </p:txBody>
      </p:sp>
      <p:sp>
        <p:nvSpPr>
          <p:cNvPr id="32" name="Shape 29"/>
          <p:cNvSpPr/>
          <p:nvPr/>
        </p:nvSpPr>
        <p:spPr>
          <a:xfrm>
            <a:off x="4663440" y="4352544"/>
            <a:ext cx="4206240" cy="914400"/>
          </a:xfrm>
          <a:prstGeom prst="roundRect">
            <a:avLst>
              <a:gd name="adj" fmla="val 10000"/>
            </a:avLst>
          </a:prstGeom>
          <a:solidFill>
            <a:srgbClr val="FFFFFF"/>
          </a:solidFill>
          <a:ln w="12700">
            <a:solidFill>
              <a:srgbClr val="E0EAF4"/>
            </a:solidFill>
            <a:prstDash val="solid"/>
          </a:ln>
          <a:effectLst>
            <a:outerShdw blurRad="76200" dist="25400" dir="2700000" algn="bl" rotWithShape="0">
              <a:srgbClr val="000000">
                <a:alpha val="14000"/>
              </a:srgbClr>
            </a:outerShdw>
          </a:effectLst>
        </p:spPr>
      </p:sp>
      <p:sp>
        <p:nvSpPr>
          <p:cNvPr id="33" name="Shape 30"/>
          <p:cNvSpPr/>
          <p:nvPr/>
        </p:nvSpPr>
        <p:spPr>
          <a:xfrm>
            <a:off x="4800600" y="4462272"/>
            <a:ext cx="594360" cy="594360"/>
          </a:xfrm>
          <a:prstGeom prst="roundRect">
            <a:avLst>
              <a:gd name="adj" fmla="val 12308"/>
            </a:avLst>
          </a:prstGeom>
          <a:solidFill>
            <a:srgbClr val="0D1B2A"/>
          </a:solidFill>
          <a:ln w="12700">
            <a:solidFill>
              <a:srgbClr val="C9A84C"/>
            </a:solidFill>
            <a:prstDash val="solid"/>
          </a:ln>
        </p:spPr>
      </p:sp>
      <p:sp>
        <p:nvSpPr>
          <p:cNvPr id="34" name="Text 31"/>
          <p:cNvSpPr/>
          <p:nvPr/>
        </p:nvSpPr>
        <p:spPr>
          <a:xfrm>
            <a:off x="4800600" y="4462272"/>
            <a:ext cx="594360" cy="5943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2200" dirty="0">
                <a:solidFill>
                  <a:srgbClr val="000000"/>
                </a:solidFill>
              </a:rPr>
              <a:t>💭</a:t>
            </a:r>
            <a:endParaRPr lang="en-US" sz="2200" dirty="0"/>
          </a:p>
        </p:txBody>
      </p:sp>
      <p:sp>
        <p:nvSpPr>
          <p:cNvPr id="35" name="Text 32"/>
          <p:cNvSpPr/>
          <p:nvPr/>
        </p:nvSpPr>
        <p:spPr>
          <a:xfrm>
            <a:off x="5532120" y="4425696"/>
            <a:ext cx="3200400" cy="34747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r" rtl="1">
              <a:buNone/>
            </a:pPr>
            <a:r>
              <a:rPr lang="en-US" sz="1300" b="1" dirty="0">
                <a:solidFill>
                  <a:srgbClr val="0D1B2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"כזה אני רוצה להיות"</a:t>
            </a:r>
            <a:endParaRPr lang="en-US" sz="1300" dirty="0"/>
          </a:p>
        </p:txBody>
      </p:sp>
      <p:sp>
        <p:nvSpPr>
          <p:cNvPr id="36" name="Text 33"/>
          <p:cNvSpPr/>
          <p:nvPr/>
        </p:nvSpPr>
        <p:spPr>
          <a:xfrm>
            <a:off x="4800600" y="4828032"/>
            <a:ext cx="3931920" cy="34747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r" rtl="1">
              <a:buNone/>
            </a:pPr>
            <a:r>
              <a:rPr lang="en-US" sz="1050" dirty="0">
                <a:solidFill>
                  <a:srgbClr val="47556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הלקוח קונה זהות ועתיד, לא מ"ר ומחיר. תמכור חלום שמתאים ל-"מי שהוא רוצה להיות"</a:t>
            </a:r>
            <a:endParaRPr lang="en-US" sz="1050" dirty="0"/>
          </a:p>
        </p:txBody>
      </p:sp>
      <p:sp>
        <p:nvSpPr>
          <p:cNvPr id="37" name="Shape 34"/>
          <p:cNvSpPr/>
          <p:nvPr/>
        </p:nvSpPr>
        <p:spPr>
          <a:xfrm>
            <a:off x="365760" y="4617720"/>
            <a:ext cx="8412480" cy="713232"/>
          </a:xfrm>
          <a:prstGeom prst="roundRect">
            <a:avLst>
              <a:gd name="adj" fmla="val 12821"/>
            </a:avLst>
          </a:prstGeom>
          <a:solidFill>
            <a:srgbClr val="C9A84C"/>
          </a:solidFill>
          <a:ln w="12700">
            <a:solidFill>
              <a:srgbClr val="C9A84C"/>
            </a:solidFill>
            <a:prstDash val="solid"/>
          </a:ln>
          <a:effectLst>
            <a:outerShdw blurRad="177800" dist="50800" dir="2700000" algn="bl" rotWithShape="0">
              <a:srgbClr val="C9A84C">
                <a:alpha val="30000"/>
              </a:srgbClr>
            </a:outerShdw>
          </a:effectLst>
        </p:spPr>
      </p:sp>
      <p:sp>
        <p:nvSpPr>
          <p:cNvPr id="38" name="Text 35"/>
          <p:cNvSpPr/>
          <p:nvPr/>
        </p:nvSpPr>
        <p:spPr>
          <a:xfrm>
            <a:off x="502920" y="4617720"/>
            <a:ext cx="8183880" cy="7132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 rtl="1">
              <a:buNone/>
            </a:pPr>
            <a:r>
              <a:rPr lang="en-US" sz="1300" b="1" dirty="0">
                <a:solidFill>
                  <a:srgbClr val="0D1B2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🎯  תרגיל: חשבו על רכישה גדולה שעשיתם — ההחלטה הגיעה לפני הלוגיקה או אחריה?</a:t>
            </a:r>
            <a:endParaRPr lang="en-US" sz="13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0D1B2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4864"/>
          </a:xfrm>
          <a:prstGeom prst="rect">
            <a:avLst/>
          </a:prstGeom>
          <a:solidFill>
            <a:srgbClr val="C9A84C"/>
          </a:solidFill>
          <a:ln w="12700">
            <a:solidFill>
              <a:srgbClr val="C9A84C"/>
            </a:solidFill>
            <a:prstDash val="solid"/>
          </a:ln>
        </p:spPr>
      </p:sp>
      <p:pic>
        <p:nvPicPr>
          <p:cNvPr id="3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909560" y="73152"/>
            <a:ext cx="1005840" cy="1005840"/>
          </a:xfrm>
          <a:prstGeom prst="rect">
            <a:avLst/>
          </a:prstGeom>
        </p:spPr>
      </p:pic>
      <p:sp>
        <p:nvSpPr>
          <p:cNvPr id="4" name="Shape 1"/>
          <p:cNvSpPr/>
          <p:nvPr/>
        </p:nvSpPr>
        <p:spPr>
          <a:xfrm>
            <a:off x="411480" y="109728"/>
            <a:ext cx="2286000" cy="329184"/>
          </a:xfrm>
          <a:prstGeom prst="roundRect">
            <a:avLst>
              <a:gd name="adj" fmla="val 16667"/>
            </a:avLst>
          </a:prstGeom>
          <a:solidFill>
            <a:srgbClr val="1E3A5F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5" name="Text 2"/>
          <p:cNvSpPr/>
          <p:nvPr/>
        </p:nvSpPr>
        <p:spPr>
          <a:xfrm>
            <a:off x="411480" y="109728"/>
            <a:ext cx="2286000" cy="32918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050" b="1" dirty="0">
                <a:solidFill>
                  <a:srgbClr val="C9A84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מודול 2 — שפת גוף</a:t>
            </a:r>
            <a:endParaRPr lang="en-US" sz="1050" dirty="0"/>
          </a:p>
        </p:txBody>
      </p:sp>
      <p:sp>
        <p:nvSpPr>
          <p:cNvPr id="6" name="Text 3"/>
          <p:cNvSpPr/>
          <p:nvPr/>
        </p:nvSpPr>
        <p:spPr>
          <a:xfrm>
            <a:off x="411480" y="73152"/>
            <a:ext cx="7406640" cy="7498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r" rtl="1">
              <a:buNone/>
            </a:pPr>
            <a:r>
              <a:rPr lang="en-US" sz="3600" b="1" kern="0" spc="30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7 שניות שקובעות הכל</a:t>
            </a:r>
            <a:endParaRPr lang="en-US" sz="3600" dirty="0"/>
          </a:p>
        </p:txBody>
      </p:sp>
      <p:sp>
        <p:nvSpPr>
          <p:cNvPr id="7" name="Text 4"/>
          <p:cNvSpPr/>
          <p:nvPr/>
        </p:nvSpPr>
        <p:spPr>
          <a:xfrm>
            <a:off x="411480" y="822960"/>
            <a:ext cx="6858000" cy="34747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r" rtl="1">
              <a:buNone/>
            </a:pPr>
            <a:r>
              <a:rPr lang="en-US" sz="1400" i="1" dirty="0">
                <a:solidFill>
                  <a:srgbClr val="E8C96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כולל מחקר מהרווארד: Albert Mehrabian Communication Model</a:t>
            </a:r>
            <a:endParaRPr lang="en-US" sz="1400" dirty="0"/>
          </a:p>
        </p:txBody>
      </p:sp>
      <p:sp>
        <p:nvSpPr>
          <p:cNvPr id="8" name="Shape 5"/>
          <p:cNvSpPr/>
          <p:nvPr/>
        </p:nvSpPr>
        <p:spPr>
          <a:xfrm>
            <a:off x="411480" y="1005840"/>
            <a:ext cx="8321040" cy="25603"/>
          </a:xfrm>
          <a:prstGeom prst="rect">
            <a:avLst/>
          </a:prstGeom>
          <a:solidFill>
            <a:srgbClr val="C9A84C"/>
          </a:solidFill>
          <a:ln w="12700">
            <a:solidFill>
              <a:srgbClr val="C9A84C"/>
            </a:solidFill>
            <a:prstDash val="solid"/>
          </a:ln>
        </p:spPr>
      </p:sp>
      <p:sp>
        <p:nvSpPr>
          <p:cNvPr id="9" name="Shape 6"/>
          <p:cNvSpPr/>
          <p:nvPr/>
        </p:nvSpPr>
        <p:spPr>
          <a:xfrm>
            <a:off x="685800" y="1170432"/>
            <a:ext cx="2240280" cy="2240280"/>
          </a:xfrm>
          <a:prstGeom prst="ellipse">
            <a:avLst/>
          </a:prstGeom>
          <a:solidFill>
            <a:srgbClr val="C9A84C"/>
          </a:solidFill>
          <a:ln w="31750">
            <a:solidFill>
              <a:srgbClr val="C9A84C"/>
            </a:solidFill>
            <a:prstDash val="solid"/>
          </a:ln>
          <a:effectLst>
            <a:outerShdw blurRad="177800" dist="50800" dir="2700000" algn="bl" rotWithShape="0">
              <a:srgbClr val="C9A84C">
                <a:alpha val="30000"/>
              </a:srgbClr>
            </a:outerShdw>
          </a:effectLst>
        </p:spPr>
      </p:sp>
      <p:sp>
        <p:nvSpPr>
          <p:cNvPr id="10" name="Text 7"/>
          <p:cNvSpPr/>
          <p:nvPr/>
        </p:nvSpPr>
        <p:spPr>
          <a:xfrm>
            <a:off x="685800" y="1170432"/>
            <a:ext cx="2240280" cy="141732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marL="0" indent="0" algn="ctr">
              <a:buNone/>
            </a:pPr>
            <a:r>
              <a:rPr lang="en-US" sz="4800" b="1" dirty="0">
                <a:solidFill>
                  <a:srgbClr val="0D1B2A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55%</a:t>
            </a:r>
            <a:endParaRPr lang="en-US" sz="4800" dirty="0"/>
          </a:p>
        </p:txBody>
      </p:sp>
      <p:sp>
        <p:nvSpPr>
          <p:cNvPr id="11" name="Text 8"/>
          <p:cNvSpPr/>
          <p:nvPr/>
        </p:nvSpPr>
        <p:spPr>
          <a:xfrm>
            <a:off x="685800" y="2395728"/>
            <a:ext cx="2240280" cy="384048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 algn="ctr">
              <a:buNone/>
            </a:pPr>
            <a:r>
              <a:rPr lang="en-US" sz="1400" b="1" dirty="0">
                <a:solidFill>
                  <a:srgbClr val="0D1B2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שפת גוף</a:t>
            </a:r>
            <a:endParaRPr lang="en-US" sz="1400" dirty="0"/>
          </a:p>
        </p:txBody>
      </p:sp>
      <p:sp>
        <p:nvSpPr>
          <p:cNvPr id="12" name="Text 9"/>
          <p:cNvSpPr/>
          <p:nvPr/>
        </p:nvSpPr>
        <p:spPr>
          <a:xfrm>
            <a:off x="457200" y="3547872"/>
            <a:ext cx="269748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 rtl="1">
              <a:buNone/>
            </a:pPr>
            <a:r>
              <a:rPr lang="en-US" sz="1100" dirty="0">
                <a:solidFill>
                  <a:srgbClr val="CBD5E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עמידה, מבט, מחוות, אנרגיה</a:t>
            </a:r>
            <a:endParaRPr lang="en-US" sz="1100" dirty="0"/>
          </a:p>
        </p:txBody>
      </p:sp>
      <p:sp>
        <p:nvSpPr>
          <p:cNvPr id="13" name="Shape 10"/>
          <p:cNvSpPr/>
          <p:nvPr/>
        </p:nvSpPr>
        <p:spPr>
          <a:xfrm>
            <a:off x="3593592" y="1170432"/>
            <a:ext cx="2240280" cy="2240280"/>
          </a:xfrm>
          <a:prstGeom prst="ellipse">
            <a:avLst/>
          </a:prstGeom>
          <a:solidFill>
            <a:srgbClr val="1E3A5F"/>
          </a:solidFill>
          <a:ln w="15240">
            <a:solidFill>
              <a:srgbClr val="C9A84C"/>
            </a:solidFill>
            <a:prstDash val="solid"/>
          </a:ln>
          <a:effectLst>
            <a:outerShdw blurRad="152400" dist="50800" dir="2700000" algn="bl" rotWithShape="0">
              <a:srgbClr val="000000">
                <a:alpha val="25000"/>
              </a:srgbClr>
            </a:outerShdw>
          </a:effectLst>
        </p:spPr>
      </p:sp>
      <p:sp>
        <p:nvSpPr>
          <p:cNvPr id="14" name="Text 11"/>
          <p:cNvSpPr/>
          <p:nvPr/>
        </p:nvSpPr>
        <p:spPr>
          <a:xfrm>
            <a:off x="3593592" y="1170432"/>
            <a:ext cx="2240280" cy="141732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marL="0" indent="0" algn="ctr">
              <a:buNone/>
            </a:pPr>
            <a:r>
              <a:rPr lang="en-US" sz="4800" b="1" dirty="0">
                <a:solidFill>
                  <a:srgbClr val="C9A84C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38%</a:t>
            </a:r>
            <a:endParaRPr lang="en-US" sz="4800" dirty="0"/>
          </a:p>
        </p:txBody>
      </p:sp>
      <p:sp>
        <p:nvSpPr>
          <p:cNvPr id="15" name="Text 12"/>
          <p:cNvSpPr/>
          <p:nvPr/>
        </p:nvSpPr>
        <p:spPr>
          <a:xfrm>
            <a:off x="3593592" y="2395728"/>
            <a:ext cx="2240280" cy="384048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 algn="ctr">
              <a:buNone/>
            </a:pPr>
            <a:r>
              <a:rPr lang="en-US" sz="14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קול ונגינה</a:t>
            </a:r>
            <a:endParaRPr lang="en-US" sz="1400" dirty="0"/>
          </a:p>
        </p:txBody>
      </p:sp>
      <p:sp>
        <p:nvSpPr>
          <p:cNvPr id="16" name="Text 13"/>
          <p:cNvSpPr/>
          <p:nvPr/>
        </p:nvSpPr>
        <p:spPr>
          <a:xfrm>
            <a:off x="3364992" y="3547872"/>
            <a:ext cx="269748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 rtl="1">
              <a:buNone/>
            </a:pPr>
            <a:r>
              <a:rPr lang="en-US" sz="1100" dirty="0">
                <a:solidFill>
                  <a:srgbClr val="CBD5E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קצב, עוצמה, ביטחון, הפסקות</a:t>
            </a:r>
            <a:endParaRPr lang="en-US" sz="1100" dirty="0"/>
          </a:p>
        </p:txBody>
      </p:sp>
      <p:sp>
        <p:nvSpPr>
          <p:cNvPr id="17" name="Shape 14"/>
          <p:cNvSpPr/>
          <p:nvPr/>
        </p:nvSpPr>
        <p:spPr>
          <a:xfrm>
            <a:off x="6501384" y="1170432"/>
            <a:ext cx="2240280" cy="2240280"/>
          </a:xfrm>
          <a:prstGeom prst="ellipse">
            <a:avLst/>
          </a:prstGeom>
          <a:solidFill>
            <a:srgbClr val="1E3A5F"/>
          </a:solidFill>
          <a:ln w="15240">
            <a:solidFill>
              <a:srgbClr val="C9A84C"/>
            </a:solidFill>
            <a:prstDash val="solid"/>
          </a:ln>
          <a:effectLst>
            <a:outerShdw blurRad="152400" dist="50800" dir="2700000" algn="bl" rotWithShape="0">
              <a:srgbClr val="000000">
                <a:alpha val="25000"/>
              </a:srgbClr>
            </a:outerShdw>
          </a:effectLst>
        </p:spPr>
      </p:sp>
      <p:sp>
        <p:nvSpPr>
          <p:cNvPr id="18" name="Text 15"/>
          <p:cNvSpPr/>
          <p:nvPr/>
        </p:nvSpPr>
        <p:spPr>
          <a:xfrm>
            <a:off x="6501384" y="1170432"/>
            <a:ext cx="2240280" cy="141732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marL="0" indent="0" algn="ctr">
              <a:buNone/>
            </a:pPr>
            <a:r>
              <a:rPr lang="en-US" sz="4800" b="1" dirty="0">
                <a:solidFill>
                  <a:srgbClr val="C9A84C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7%</a:t>
            </a:r>
            <a:endParaRPr lang="en-US" sz="4800" dirty="0"/>
          </a:p>
        </p:txBody>
      </p:sp>
      <p:sp>
        <p:nvSpPr>
          <p:cNvPr id="19" name="Text 16"/>
          <p:cNvSpPr/>
          <p:nvPr/>
        </p:nvSpPr>
        <p:spPr>
          <a:xfrm>
            <a:off x="6501384" y="2395728"/>
            <a:ext cx="2240280" cy="384048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 algn="ctr">
              <a:buNone/>
            </a:pPr>
            <a:r>
              <a:rPr lang="en-US" sz="14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מילים בלבד</a:t>
            </a:r>
            <a:endParaRPr lang="en-US" sz="1400" dirty="0"/>
          </a:p>
        </p:txBody>
      </p:sp>
      <p:sp>
        <p:nvSpPr>
          <p:cNvPr id="20" name="Text 17"/>
          <p:cNvSpPr/>
          <p:nvPr/>
        </p:nvSpPr>
        <p:spPr>
          <a:xfrm>
            <a:off x="6272784" y="3547872"/>
            <a:ext cx="269748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 rtl="1">
              <a:buNone/>
            </a:pPr>
            <a:r>
              <a:rPr lang="en-US" sz="1100" dirty="0">
                <a:solidFill>
                  <a:srgbClr val="CBD5E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מה שאתה חושב שחשוב...</a:t>
            </a:r>
            <a:endParaRPr lang="en-US" sz="1100" dirty="0"/>
          </a:p>
        </p:txBody>
      </p:sp>
      <p:sp>
        <p:nvSpPr>
          <p:cNvPr id="21" name="Shape 18"/>
          <p:cNvSpPr/>
          <p:nvPr/>
        </p:nvSpPr>
        <p:spPr>
          <a:xfrm>
            <a:off x="365760" y="4114800"/>
            <a:ext cx="4114800" cy="1261872"/>
          </a:xfrm>
          <a:prstGeom prst="roundRect">
            <a:avLst>
              <a:gd name="adj" fmla="val 7246"/>
            </a:avLst>
          </a:prstGeom>
          <a:solidFill>
            <a:srgbClr val="0F3320"/>
          </a:solidFill>
          <a:ln w="12700">
            <a:solidFill>
              <a:srgbClr val="15803D"/>
            </a:solidFill>
            <a:prstDash val="solid"/>
          </a:ln>
        </p:spPr>
      </p:sp>
      <p:sp>
        <p:nvSpPr>
          <p:cNvPr id="22" name="Text 19"/>
          <p:cNvSpPr/>
          <p:nvPr/>
        </p:nvSpPr>
        <p:spPr>
          <a:xfrm>
            <a:off x="548640" y="4206240"/>
            <a:ext cx="374904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r" rtl="1">
              <a:buNone/>
            </a:pPr>
            <a:r>
              <a:rPr lang="en-US" sz="1300" b="1" dirty="0">
                <a:solidFill>
                  <a:srgbClr val="1580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✅ עשה</a:t>
            </a:r>
            <a:endParaRPr lang="en-US" sz="1300" dirty="0"/>
          </a:p>
        </p:txBody>
      </p:sp>
      <p:sp>
        <p:nvSpPr>
          <p:cNvPr id="23" name="Text 20"/>
          <p:cNvSpPr/>
          <p:nvPr/>
        </p:nvSpPr>
        <p:spPr>
          <a:xfrm>
            <a:off x="548640" y="4553712"/>
            <a:ext cx="3749040" cy="310896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r" rtl="1">
              <a:buNone/>
            </a:pPr>
            <a:r>
              <a:rPr lang="en-US" sz="1100" dirty="0">
                <a:solidFill>
                  <a:srgbClr val="86EFA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◆ קשר עין 70% | גוף פתוח | לחיצת יד חזקה | חיוך אמיתי | הנהון איטי</a:t>
            </a:r>
            <a:endParaRPr lang="en-US" sz="1100" dirty="0"/>
          </a:p>
        </p:txBody>
      </p:sp>
      <p:sp>
        <p:nvSpPr>
          <p:cNvPr id="24" name="Shape 21"/>
          <p:cNvSpPr/>
          <p:nvPr/>
        </p:nvSpPr>
        <p:spPr>
          <a:xfrm>
            <a:off x="4663440" y="4114800"/>
            <a:ext cx="4206240" cy="1261872"/>
          </a:xfrm>
          <a:prstGeom prst="roundRect">
            <a:avLst>
              <a:gd name="adj" fmla="val 7246"/>
            </a:avLst>
          </a:prstGeom>
          <a:solidFill>
            <a:srgbClr val="3B0B0B"/>
          </a:solidFill>
          <a:ln w="12700">
            <a:solidFill>
              <a:srgbClr val="B91C1C"/>
            </a:solidFill>
            <a:prstDash val="solid"/>
          </a:ln>
        </p:spPr>
      </p:sp>
      <p:sp>
        <p:nvSpPr>
          <p:cNvPr id="25" name="Text 22"/>
          <p:cNvSpPr/>
          <p:nvPr/>
        </p:nvSpPr>
        <p:spPr>
          <a:xfrm>
            <a:off x="4846320" y="4206240"/>
            <a:ext cx="374904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r" rtl="1">
              <a:buNone/>
            </a:pPr>
            <a:r>
              <a:rPr lang="en-US" sz="1300" b="1" dirty="0">
                <a:solidFill>
                  <a:srgbClr val="B91C1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❌ אל תעשה</a:t>
            </a:r>
            <a:endParaRPr lang="en-US" sz="1300" dirty="0"/>
          </a:p>
        </p:txBody>
      </p:sp>
      <p:sp>
        <p:nvSpPr>
          <p:cNvPr id="26" name="Text 23"/>
          <p:cNvSpPr/>
          <p:nvPr/>
        </p:nvSpPr>
        <p:spPr>
          <a:xfrm>
            <a:off x="4846320" y="4553712"/>
            <a:ext cx="3749040" cy="310896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r" rtl="1">
              <a:buNone/>
            </a:pPr>
            <a:r>
              <a:rPr lang="en-US" sz="1100" dirty="0">
                <a:solidFill>
                  <a:srgbClr val="FCA5A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◆ ידיים צלובות | הסתכלות בטלפון | קצב דיבור מהיר | אי-ודאות בעמידה | מגע לא-מוזמן</a:t>
            </a:r>
            <a:endParaRPr lang="en-US" sz="11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5F7F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4864"/>
          </a:xfrm>
          <a:prstGeom prst="rect">
            <a:avLst/>
          </a:prstGeom>
          <a:solidFill>
            <a:srgbClr val="0D1B2A"/>
          </a:solidFill>
          <a:ln w="12700">
            <a:solidFill>
              <a:srgbClr val="0D1B2A"/>
            </a:solidFill>
            <a:prstDash val="solid"/>
          </a:ln>
        </p:spPr>
      </p:sp>
      <p:pic>
        <p:nvPicPr>
          <p:cNvPr id="3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909560" y="73152"/>
            <a:ext cx="1005840" cy="1005840"/>
          </a:xfrm>
          <a:prstGeom prst="rect">
            <a:avLst/>
          </a:prstGeom>
        </p:spPr>
      </p:pic>
      <p:sp>
        <p:nvSpPr>
          <p:cNvPr id="4" name="Shape 1"/>
          <p:cNvSpPr/>
          <p:nvPr/>
        </p:nvSpPr>
        <p:spPr>
          <a:xfrm>
            <a:off x="411480" y="109728"/>
            <a:ext cx="2286000" cy="329184"/>
          </a:xfrm>
          <a:prstGeom prst="roundRect">
            <a:avLst>
              <a:gd name="adj" fmla="val 16667"/>
            </a:avLst>
          </a:prstGeom>
          <a:solidFill>
            <a:srgbClr val="C9A84C"/>
          </a:solidFill>
          <a:ln w="12700">
            <a:solidFill>
              <a:srgbClr val="C9A84C"/>
            </a:solidFill>
            <a:prstDash val="solid"/>
          </a:ln>
        </p:spPr>
      </p:sp>
      <p:sp>
        <p:nvSpPr>
          <p:cNvPr id="5" name="Text 2"/>
          <p:cNvSpPr/>
          <p:nvPr/>
        </p:nvSpPr>
        <p:spPr>
          <a:xfrm>
            <a:off x="411480" y="109728"/>
            <a:ext cx="2286000" cy="32918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050" b="1" dirty="0">
                <a:solidFill>
                  <a:srgbClr val="0D1B2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מודול 2 — העברת חפצים</a:t>
            </a:r>
            <a:endParaRPr lang="en-US" sz="1050" dirty="0"/>
          </a:p>
        </p:txBody>
      </p:sp>
      <p:sp>
        <p:nvSpPr>
          <p:cNvPr id="6" name="Text 3"/>
          <p:cNvSpPr/>
          <p:nvPr/>
        </p:nvSpPr>
        <p:spPr>
          <a:xfrm>
            <a:off x="411480" y="73152"/>
            <a:ext cx="7406640" cy="7498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r" rtl="1">
              <a:buNone/>
            </a:pPr>
            <a:r>
              <a:rPr lang="en-US" sz="3600" b="1" kern="0" spc="30" dirty="0">
                <a:solidFill>
                  <a:srgbClr val="0D1B2A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כשהחפץ בידיו — הוא כבר קנה</a:t>
            </a:r>
            <a:endParaRPr lang="en-US" sz="3600" dirty="0"/>
          </a:p>
        </p:txBody>
      </p:sp>
      <p:sp>
        <p:nvSpPr>
          <p:cNvPr id="7" name="Text 4"/>
          <p:cNvSpPr/>
          <p:nvPr/>
        </p:nvSpPr>
        <p:spPr>
          <a:xfrm>
            <a:off x="411480" y="822960"/>
            <a:ext cx="6858000" cy="34747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r" rtl="1">
              <a:buNone/>
            </a:pPr>
            <a:r>
              <a:rPr lang="en-US" sz="1400" i="1" dirty="0">
                <a:solidFill>
                  <a:srgbClr val="C9A84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מדע הנוירו-שכנוע: אחזקה פיזית = מחויבות מנטלית</a:t>
            </a:r>
            <a:endParaRPr lang="en-US" sz="1400" dirty="0"/>
          </a:p>
        </p:txBody>
      </p:sp>
      <p:sp>
        <p:nvSpPr>
          <p:cNvPr id="8" name="Shape 5"/>
          <p:cNvSpPr/>
          <p:nvPr/>
        </p:nvSpPr>
        <p:spPr>
          <a:xfrm>
            <a:off x="411480" y="1024128"/>
            <a:ext cx="8321040" cy="25603"/>
          </a:xfrm>
          <a:prstGeom prst="rect">
            <a:avLst/>
          </a:prstGeom>
          <a:solidFill>
            <a:srgbClr val="C9A84C"/>
          </a:solidFill>
          <a:ln w="12700">
            <a:solidFill>
              <a:srgbClr val="C9A84C"/>
            </a:solidFill>
            <a:prstDash val="solid"/>
          </a:ln>
        </p:spPr>
      </p:sp>
      <p:sp>
        <p:nvSpPr>
          <p:cNvPr id="9" name="Shape 6"/>
          <p:cNvSpPr/>
          <p:nvPr/>
        </p:nvSpPr>
        <p:spPr>
          <a:xfrm>
            <a:off x="576072" y="1170432"/>
            <a:ext cx="1051560" cy="1051560"/>
          </a:xfrm>
          <a:prstGeom prst="ellipse">
            <a:avLst/>
          </a:prstGeom>
          <a:solidFill>
            <a:srgbClr val="0D1B2A"/>
          </a:solidFill>
          <a:ln w="22860">
            <a:solidFill>
              <a:srgbClr val="C9A84C"/>
            </a:solidFill>
            <a:prstDash val="solid"/>
          </a:ln>
          <a:effectLst>
            <a:outerShdw blurRad="152400" dist="50800" dir="2700000" algn="bl" rotWithShape="0">
              <a:srgbClr val="000000">
                <a:alpha val="25000"/>
              </a:srgbClr>
            </a:outerShdw>
          </a:effectLst>
        </p:spPr>
      </p:sp>
      <p:sp>
        <p:nvSpPr>
          <p:cNvPr id="10" name="Text 7"/>
          <p:cNvSpPr/>
          <p:nvPr/>
        </p:nvSpPr>
        <p:spPr>
          <a:xfrm>
            <a:off x="576072" y="1170432"/>
            <a:ext cx="1051560" cy="10515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2800" b="1" dirty="0">
                <a:solidFill>
                  <a:srgbClr val="C9A84C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1</a:t>
            </a:r>
            <a:endParaRPr lang="en-US" sz="2800" dirty="0"/>
          </a:p>
        </p:txBody>
      </p:sp>
      <p:sp>
        <p:nvSpPr>
          <p:cNvPr id="11" name="Shape 8"/>
          <p:cNvSpPr/>
          <p:nvPr/>
        </p:nvSpPr>
        <p:spPr>
          <a:xfrm>
            <a:off x="1645920" y="1664208"/>
            <a:ext cx="411480" cy="64008"/>
          </a:xfrm>
          <a:prstGeom prst="rect">
            <a:avLst/>
          </a:prstGeom>
          <a:solidFill>
            <a:srgbClr val="C9A84C"/>
          </a:solidFill>
          <a:ln w="12700">
            <a:solidFill>
              <a:srgbClr val="C9A84C"/>
            </a:solidFill>
            <a:prstDash val="solid"/>
          </a:ln>
        </p:spPr>
      </p:sp>
      <p:sp>
        <p:nvSpPr>
          <p:cNvPr id="12" name="Text 9"/>
          <p:cNvSpPr/>
          <p:nvPr/>
        </p:nvSpPr>
        <p:spPr>
          <a:xfrm>
            <a:off x="274320" y="2377440"/>
            <a:ext cx="1645920" cy="38404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 rtl="1">
              <a:buNone/>
            </a:pPr>
            <a:r>
              <a:rPr lang="en-US" sz="1250" b="1" dirty="0">
                <a:solidFill>
                  <a:srgbClr val="0D1B2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הכנה</a:t>
            </a:r>
            <a:endParaRPr lang="en-US" sz="1250" dirty="0"/>
          </a:p>
        </p:txBody>
      </p:sp>
      <p:sp>
        <p:nvSpPr>
          <p:cNvPr id="13" name="Shape 10"/>
          <p:cNvSpPr/>
          <p:nvPr/>
        </p:nvSpPr>
        <p:spPr>
          <a:xfrm>
            <a:off x="274320" y="2816352"/>
            <a:ext cx="1645920" cy="914400"/>
          </a:xfrm>
          <a:prstGeom prst="roundRect">
            <a:avLst>
              <a:gd name="adj" fmla="val 10000"/>
            </a:avLst>
          </a:prstGeom>
          <a:solidFill>
            <a:srgbClr val="FFFFFF"/>
          </a:solidFill>
          <a:ln w="12700">
            <a:solidFill>
              <a:srgbClr val="E0EAF4"/>
            </a:solidFill>
            <a:prstDash val="solid"/>
          </a:ln>
          <a:effectLst>
            <a:outerShdw blurRad="76200" dist="25400" dir="2700000" algn="bl" rotWithShape="0">
              <a:srgbClr val="000000">
                <a:alpha val="14000"/>
              </a:srgbClr>
            </a:outerShdw>
          </a:effectLst>
        </p:spPr>
      </p:sp>
      <p:sp>
        <p:nvSpPr>
          <p:cNvPr id="14" name="Text 11"/>
          <p:cNvSpPr/>
          <p:nvPr/>
        </p:nvSpPr>
        <p:spPr>
          <a:xfrm>
            <a:off x="365760" y="2834640"/>
            <a:ext cx="1508760" cy="87782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 rtl="1">
              <a:lnSpc>
                <a:spcPct val="120000"/>
              </a:lnSpc>
              <a:buNone/>
            </a:pPr>
            <a:r>
              <a:rPr lang="en-US" sz="1000" dirty="0">
                <a:solidFill>
                  <a:srgbClr val="47556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הבא מפתח/קטלוג/טופס מוכן — לפני שנכנסים</a:t>
            </a:r>
            <a:endParaRPr lang="en-US" sz="1000" dirty="0"/>
          </a:p>
        </p:txBody>
      </p:sp>
      <p:sp>
        <p:nvSpPr>
          <p:cNvPr id="15" name="Shape 12"/>
          <p:cNvSpPr/>
          <p:nvPr/>
        </p:nvSpPr>
        <p:spPr>
          <a:xfrm>
            <a:off x="2276856" y="1170432"/>
            <a:ext cx="1051560" cy="1051560"/>
          </a:xfrm>
          <a:prstGeom prst="ellipse">
            <a:avLst/>
          </a:prstGeom>
          <a:solidFill>
            <a:srgbClr val="0D1B2A"/>
          </a:solidFill>
          <a:ln w="22860">
            <a:solidFill>
              <a:srgbClr val="C9A84C"/>
            </a:solidFill>
            <a:prstDash val="solid"/>
          </a:ln>
          <a:effectLst>
            <a:outerShdw blurRad="152400" dist="50800" dir="2700000" algn="bl" rotWithShape="0">
              <a:srgbClr val="000000">
                <a:alpha val="25000"/>
              </a:srgbClr>
            </a:outerShdw>
          </a:effectLst>
        </p:spPr>
      </p:sp>
      <p:sp>
        <p:nvSpPr>
          <p:cNvPr id="16" name="Text 13"/>
          <p:cNvSpPr/>
          <p:nvPr/>
        </p:nvSpPr>
        <p:spPr>
          <a:xfrm>
            <a:off x="2276856" y="1170432"/>
            <a:ext cx="1051560" cy="10515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2800" b="1" dirty="0">
                <a:solidFill>
                  <a:srgbClr val="C9A84C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2</a:t>
            </a:r>
            <a:endParaRPr lang="en-US" sz="2800" dirty="0"/>
          </a:p>
        </p:txBody>
      </p:sp>
      <p:sp>
        <p:nvSpPr>
          <p:cNvPr id="17" name="Shape 14"/>
          <p:cNvSpPr/>
          <p:nvPr/>
        </p:nvSpPr>
        <p:spPr>
          <a:xfrm>
            <a:off x="3346704" y="1664208"/>
            <a:ext cx="411480" cy="64008"/>
          </a:xfrm>
          <a:prstGeom prst="rect">
            <a:avLst/>
          </a:prstGeom>
          <a:solidFill>
            <a:srgbClr val="C9A84C"/>
          </a:solidFill>
          <a:ln w="12700">
            <a:solidFill>
              <a:srgbClr val="C9A84C"/>
            </a:solidFill>
            <a:prstDash val="solid"/>
          </a:ln>
        </p:spPr>
      </p:sp>
      <p:sp>
        <p:nvSpPr>
          <p:cNvPr id="18" name="Text 15"/>
          <p:cNvSpPr/>
          <p:nvPr/>
        </p:nvSpPr>
        <p:spPr>
          <a:xfrm>
            <a:off x="1975104" y="2377440"/>
            <a:ext cx="1645920" cy="38404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 rtl="1">
              <a:buNone/>
            </a:pPr>
            <a:r>
              <a:rPr lang="en-US" sz="1250" b="1" dirty="0">
                <a:solidFill>
                  <a:srgbClr val="0D1B2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זיהוי רגע</a:t>
            </a:r>
            <a:endParaRPr lang="en-US" sz="1250" dirty="0"/>
          </a:p>
        </p:txBody>
      </p:sp>
      <p:sp>
        <p:nvSpPr>
          <p:cNvPr id="19" name="Shape 16"/>
          <p:cNvSpPr/>
          <p:nvPr/>
        </p:nvSpPr>
        <p:spPr>
          <a:xfrm>
            <a:off x="1975104" y="2816352"/>
            <a:ext cx="1645920" cy="914400"/>
          </a:xfrm>
          <a:prstGeom prst="roundRect">
            <a:avLst>
              <a:gd name="adj" fmla="val 10000"/>
            </a:avLst>
          </a:prstGeom>
          <a:solidFill>
            <a:srgbClr val="FFFFFF"/>
          </a:solidFill>
          <a:ln w="12700">
            <a:solidFill>
              <a:srgbClr val="E0EAF4"/>
            </a:solidFill>
            <a:prstDash val="solid"/>
          </a:ln>
          <a:effectLst>
            <a:outerShdw blurRad="76200" dist="25400" dir="2700000" algn="bl" rotWithShape="0">
              <a:srgbClr val="000000">
                <a:alpha val="14000"/>
              </a:srgbClr>
            </a:outerShdw>
          </a:effectLst>
        </p:spPr>
      </p:sp>
      <p:sp>
        <p:nvSpPr>
          <p:cNvPr id="20" name="Text 17"/>
          <p:cNvSpPr/>
          <p:nvPr/>
        </p:nvSpPr>
        <p:spPr>
          <a:xfrm>
            <a:off x="2066544" y="2834640"/>
            <a:ext cx="1508760" cy="87782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 rtl="1">
              <a:lnSpc>
                <a:spcPct val="120000"/>
              </a:lnSpc>
              <a:buNone/>
            </a:pPr>
            <a:r>
              <a:rPr lang="en-US" sz="1000" dirty="0">
                <a:solidFill>
                  <a:srgbClr val="47556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כשהוא מחייך / מתכופף — זהו הרגע</a:t>
            </a:r>
            <a:endParaRPr lang="en-US" sz="1000" dirty="0"/>
          </a:p>
        </p:txBody>
      </p:sp>
      <p:sp>
        <p:nvSpPr>
          <p:cNvPr id="21" name="Shape 18"/>
          <p:cNvSpPr/>
          <p:nvPr/>
        </p:nvSpPr>
        <p:spPr>
          <a:xfrm>
            <a:off x="3977640" y="1170432"/>
            <a:ext cx="1051560" cy="1051560"/>
          </a:xfrm>
          <a:prstGeom prst="ellipse">
            <a:avLst/>
          </a:prstGeom>
          <a:solidFill>
            <a:srgbClr val="0D1B2A"/>
          </a:solidFill>
          <a:ln w="22860">
            <a:solidFill>
              <a:srgbClr val="C9A84C"/>
            </a:solidFill>
            <a:prstDash val="solid"/>
          </a:ln>
          <a:effectLst>
            <a:outerShdw blurRad="152400" dist="50800" dir="2700000" algn="bl" rotWithShape="0">
              <a:srgbClr val="000000">
                <a:alpha val="25000"/>
              </a:srgbClr>
            </a:outerShdw>
          </a:effectLst>
        </p:spPr>
      </p:sp>
      <p:sp>
        <p:nvSpPr>
          <p:cNvPr id="22" name="Text 19"/>
          <p:cNvSpPr/>
          <p:nvPr/>
        </p:nvSpPr>
        <p:spPr>
          <a:xfrm>
            <a:off x="3977640" y="1170432"/>
            <a:ext cx="1051560" cy="10515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2800" b="1" dirty="0">
                <a:solidFill>
                  <a:srgbClr val="C9A84C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3</a:t>
            </a:r>
            <a:endParaRPr lang="en-US" sz="2800" dirty="0"/>
          </a:p>
        </p:txBody>
      </p:sp>
      <p:sp>
        <p:nvSpPr>
          <p:cNvPr id="23" name="Shape 20"/>
          <p:cNvSpPr/>
          <p:nvPr/>
        </p:nvSpPr>
        <p:spPr>
          <a:xfrm>
            <a:off x="5047488" y="1664208"/>
            <a:ext cx="411480" cy="64008"/>
          </a:xfrm>
          <a:prstGeom prst="rect">
            <a:avLst/>
          </a:prstGeom>
          <a:solidFill>
            <a:srgbClr val="C9A84C"/>
          </a:solidFill>
          <a:ln w="12700">
            <a:solidFill>
              <a:srgbClr val="C9A84C"/>
            </a:solidFill>
            <a:prstDash val="solid"/>
          </a:ln>
        </p:spPr>
      </p:sp>
      <p:sp>
        <p:nvSpPr>
          <p:cNvPr id="24" name="Text 21"/>
          <p:cNvSpPr/>
          <p:nvPr/>
        </p:nvSpPr>
        <p:spPr>
          <a:xfrm>
            <a:off x="3675888" y="2377440"/>
            <a:ext cx="1645920" cy="38404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 rtl="1">
              <a:buNone/>
            </a:pPr>
            <a:r>
              <a:rPr lang="en-US" sz="1250" b="1" dirty="0">
                <a:solidFill>
                  <a:srgbClr val="0D1B2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הושטה</a:t>
            </a:r>
            <a:endParaRPr lang="en-US" sz="1250" dirty="0"/>
          </a:p>
        </p:txBody>
      </p:sp>
      <p:sp>
        <p:nvSpPr>
          <p:cNvPr id="25" name="Shape 22"/>
          <p:cNvSpPr/>
          <p:nvPr/>
        </p:nvSpPr>
        <p:spPr>
          <a:xfrm>
            <a:off x="3675888" y="2816352"/>
            <a:ext cx="1645920" cy="914400"/>
          </a:xfrm>
          <a:prstGeom prst="roundRect">
            <a:avLst>
              <a:gd name="adj" fmla="val 10000"/>
            </a:avLst>
          </a:prstGeom>
          <a:solidFill>
            <a:srgbClr val="FFFFFF"/>
          </a:solidFill>
          <a:ln w="12700">
            <a:solidFill>
              <a:srgbClr val="E0EAF4"/>
            </a:solidFill>
            <a:prstDash val="solid"/>
          </a:ln>
          <a:effectLst>
            <a:outerShdw blurRad="76200" dist="25400" dir="2700000" algn="bl" rotWithShape="0">
              <a:srgbClr val="000000">
                <a:alpha val="14000"/>
              </a:srgbClr>
            </a:outerShdw>
          </a:effectLst>
        </p:spPr>
      </p:sp>
      <p:sp>
        <p:nvSpPr>
          <p:cNvPr id="26" name="Text 23"/>
          <p:cNvSpPr/>
          <p:nvPr/>
        </p:nvSpPr>
        <p:spPr>
          <a:xfrm>
            <a:off x="3767328" y="2834640"/>
            <a:ext cx="1508760" cy="87782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 rtl="1">
              <a:lnSpc>
                <a:spcPct val="120000"/>
              </a:lnSpc>
              <a:buNone/>
            </a:pPr>
            <a:r>
              <a:rPr lang="en-US" sz="1000" dirty="0">
                <a:solidFill>
                  <a:srgbClr val="47556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"תסתכל רגע" — מושיט בטבעיות תוך כדי שיחה</a:t>
            </a:r>
            <a:endParaRPr lang="en-US" sz="1000" dirty="0"/>
          </a:p>
        </p:txBody>
      </p:sp>
      <p:sp>
        <p:nvSpPr>
          <p:cNvPr id="27" name="Shape 24"/>
          <p:cNvSpPr/>
          <p:nvPr/>
        </p:nvSpPr>
        <p:spPr>
          <a:xfrm>
            <a:off x="5678424" y="1170432"/>
            <a:ext cx="1051560" cy="1051560"/>
          </a:xfrm>
          <a:prstGeom prst="ellipse">
            <a:avLst/>
          </a:prstGeom>
          <a:solidFill>
            <a:srgbClr val="0D1B2A"/>
          </a:solidFill>
          <a:ln w="22860">
            <a:solidFill>
              <a:srgbClr val="C9A84C"/>
            </a:solidFill>
            <a:prstDash val="solid"/>
          </a:ln>
          <a:effectLst>
            <a:outerShdw blurRad="152400" dist="50800" dir="2700000" algn="bl" rotWithShape="0">
              <a:srgbClr val="000000">
                <a:alpha val="25000"/>
              </a:srgbClr>
            </a:outerShdw>
          </a:effectLst>
        </p:spPr>
      </p:sp>
      <p:sp>
        <p:nvSpPr>
          <p:cNvPr id="28" name="Text 25"/>
          <p:cNvSpPr/>
          <p:nvPr/>
        </p:nvSpPr>
        <p:spPr>
          <a:xfrm>
            <a:off x="5678424" y="1170432"/>
            <a:ext cx="1051560" cy="10515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2800" b="1" dirty="0">
                <a:solidFill>
                  <a:srgbClr val="C9A84C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4</a:t>
            </a:r>
            <a:endParaRPr lang="en-US" sz="2800" dirty="0"/>
          </a:p>
        </p:txBody>
      </p:sp>
      <p:sp>
        <p:nvSpPr>
          <p:cNvPr id="29" name="Shape 26"/>
          <p:cNvSpPr/>
          <p:nvPr/>
        </p:nvSpPr>
        <p:spPr>
          <a:xfrm>
            <a:off x="6748272" y="1664208"/>
            <a:ext cx="411480" cy="64008"/>
          </a:xfrm>
          <a:prstGeom prst="rect">
            <a:avLst/>
          </a:prstGeom>
          <a:solidFill>
            <a:srgbClr val="C9A84C"/>
          </a:solidFill>
          <a:ln w="12700">
            <a:solidFill>
              <a:srgbClr val="C9A84C"/>
            </a:solidFill>
            <a:prstDash val="solid"/>
          </a:ln>
        </p:spPr>
      </p:sp>
      <p:sp>
        <p:nvSpPr>
          <p:cNvPr id="30" name="Text 27"/>
          <p:cNvSpPr/>
          <p:nvPr/>
        </p:nvSpPr>
        <p:spPr>
          <a:xfrm>
            <a:off x="5376672" y="2377440"/>
            <a:ext cx="1645920" cy="38404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 rtl="1">
              <a:buNone/>
            </a:pPr>
            <a:r>
              <a:rPr lang="en-US" sz="1250" b="1" dirty="0">
                <a:solidFill>
                  <a:srgbClr val="0D1B2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אחזקה</a:t>
            </a:r>
            <a:endParaRPr lang="en-US" sz="1250" dirty="0"/>
          </a:p>
        </p:txBody>
      </p:sp>
      <p:sp>
        <p:nvSpPr>
          <p:cNvPr id="31" name="Shape 28"/>
          <p:cNvSpPr/>
          <p:nvPr/>
        </p:nvSpPr>
        <p:spPr>
          <a:xfrm>
            <a:off x="5376672" y="2816352"/>
            <a:ext cx="1645920" cy="914400"/>
          </a:xfrm>
          <a:prstGeom prst="roundRect">
            <a:avLst>
              <a:gd name="adj" fmla="val 10000"/>
            </a:avLst>
          </a:prstGeom>
          <a:solidFill>
            <a:srgbClr val="FFFFFF"/>
          </a:solidFill>
          <a:ln w="12700">
            <a:solidFill>
              <a:srgbClr val="E0EAF4"/>
            </a:solidFill>
            <a:prstDash val="solid"/>
          </a:ln>
          <a:effectLst>
            <a:outerShdw blurRad="76200" dist="25400" dir="2700000" algn="bl" rotWithShape="0">
              <a:srgbClr val="000000">
                <a:alpha val="14000"/>
              </a:srgbClr>
            </a:outerShdw>
          </a:effectLst>
        </p:spPr>
      </p:sp>
      <p:sp>
        <p:nvSpPr>
          <p:cNvPr id="32" name="Text 29"/>
          <p:cNvSpPr/>
          <p:nvPr/>
        </p:nvSpPr>
        <p:spPr>
          <a:xfrm>
            <a:off x="5468112" y="2834640"/>
            <a:ext cx="1508760" cy="87782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 rtl="1">
              <a:lnSpc>
                <a:spcPct val="120000"/>
              </a:lnSpc>
              <a:buNone/>
            </a:pPr>
            <a:r>
              <a:rPr lang="en-US" sz="1000" dirty="0">
                <a:solidFill>
                  <a:srgbClr val="47556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הוא אוחז — מחויבות פיזית נוצרת אוטומטית</a:t>
            </a:r>
            <a:endParaRPr lang="en-US" sz="1000" dirty="0"/>
          </a:p>
        </p:txBody>
      </p:sp>
      <p:sp>
        <p:nvSpPr>
          <p:cNvPr id="33" name="Shape 30"/>
          <p:cNvSpPr/>
          <p:nvPr/>
        </p:nvSpPr>
        <p:spPr>
          <a:xfrm>
            <a:off x="7379208" y="1170432"/>
            <a:ext cx="1051560" cy="1051560"/>
          </a:xfrm>
          <a:prstGeom prst="ellipse">
            <a:avLst/>
          </a:prstGeom>
          <a:solidFill>
            <a:srgbClr val="0D1B2A"/>
          </a:solidFill>
          <a:ln w="22860">
            <a:solidFill>
              <a:srgbClr val="C9A84C"/>
            </a:solidFill>
            <a:prstDash val="solid"/>
          </a:ln>
          <a:effectLst>
            <a:outerShdw blurRad="152400" dist="50800" dir="2700000" algn="bl" rotWithShape="0">
              <a:srgbClr val="000000">
                <a:alpha val="25000"/>
              </a:srgbClr>
            </a:outerShdw>
          </a:effectLst>
        </p:spPr>
      </p:sp>
      <p:sp>
        <p:nvSpPr>
          <p:cNvPr id="34" name="Text 31"/>
          <p:cNvSpPr/>
          <p:nvPr/>
        </p:nvSpPr>
        <p:spPr>
          <a:xfrm>
            <a:off x="7379208" y="1170432"/>
            <a:ext cx="1051560" cy="10515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2800" b="1" dirty="0">
                <a:solidFill>
                  <a:srgbClr val="C9A84C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5</a:t>
            </a:r>
            <a:endParaRPr lang="en-US" sz="2800" dirty="0"/>
          </a:p>
        </p:txBody>
      </p:sp>
      <p:sp>
        <p:nvSpPr>
          <p:cNvPr id="35" name="Text 32"/>
          <p:cNvSpPr/>
          <p:nvPr/>
        </p:nvSpPr>
        <p:spPr>
          <a:xfrm>
            <a:off x="7077456" y="2377440"/>
            <a:ext cx="1645920" cy="38404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 rtl="1">
              <a:buNone/>
            </a:pPr>
            <a:r>
              <a:rPr lang="en-US" sz="1250" b="1" dirty="0">
                <a:solidFill>
                  <a:srgbClr val="0D1B2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חיזוק</a:t>
            </a:r>
            <a:endParaRPr lang="en-US" sz="1250" dirty="0"/>
          </a:p>
        </p:txBody>
      </p:sp>
      <p:sp>
        <p:nvSpPr>
          <p:cNvPr id="36" name="Shape 33"/>
          <p:cNvSpPr/>
          <p:nvPr/>
        </p:nvSpPr>
        <p:spPr>
          <a:xfrm>
            <a:off x="7077456" y="2816352"/>
            <a:ext cx="1645920" cy="914400"/>
          </a:xfrm>
          <a:prstGeom prst="roundRect">
            <a:avLst>
              <a:gd name="adj" fmla="val 10000"/>
            </a:avLst>
          </a:prstGeom>
          <a:solidFill>
            <a:srgbClr val="FFFFFF"/>
          </a:solidFill>
          <a:ln w="12700">
            <a:solidFill>
              <a:srgbClr val="E0EAF4"/>
            </a:solidFill>
            <a:prstDash val="solid"/>
          </a:ln>
          <a:effectLst>
            <a:outerShdw blurRad="76200" dist="25400" dir="2700000" algn="bl" rotWithShape="0">
              <a:srgbClr val="000000">
                <a:alpha val="14000"/>
              </a:srgbClr>
            </a:outerShdw>
          </a:effectLst>
        </p:spPr>
      </p:sp>
      <p:sp>
        <p:nvSpPr>
          <p:cNvPr id="37" name="Text 34"/>
          <p:cNvSpPr/>
          <p:nvPr/>
        </p:nvSpPr>
        <p:spPr>
          <a:xfrm>
            <a:off x="7168896" y="2834640"/>
            <a:ext cx="1508760" cy="87782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 rtl="1">
              <a:lnSpc>
                <a:spcPct val="120000"/>
              </a:lnSpc>
              <a:buNone/>
            </a:pPr>
            <a:r>
              <a:rPr lang="en-US" sz="1000" dirty="0">
                <a:solidFill>
                  <a:srgbClr val="47556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"איך זה מרגיש?" — הוא ממשיך את ה-YES בעצמו</a:t>
            </a:r>
            <a:endParaRPr lang="en-US" sz="1000" dirty="0"/>
          </a:p>
        </p:txBody>
      </p:sp>
      <p:sp>
        <p:nvSpPr>
          <p:cNvPr id="38" name="Shape 35"/>
          <p:cNvSpPr/>
          <p:nvPr/>
        </p:nvSpPr>
        <p:spPr>
          <a:xfrm>
            <a:off x="365760" y="3858768"/>
            <a:ext cx="8412480" cy="1481328"/>
          </a:xfrm>
          <a:prstGeom prst="roundRect">
            <a:avLst>
              <a:gd name="adj" fmla="val 7407"/>
            </a:avLst>
          </a:prstGeom>
          <a:solidFill>
            <a:srgbClr val="0D1B2A"/>
          </a:solidFill>
          <a:ln w="15240">
            <a:solidFill>
              <a:srgbClr val="C9A84C"/>
            </a:solidFill>
            <a:prstDash val="solid"/>
          </a:ln>
          <a:effectLst>
            <a:outerShdw blurRad="152400" dist="50800" dir="2700000" algn="bl" rotWithShape="0">
              <a:srgbClr val="000000">
                <a:alpha val="25000"/>
              </a:srgbClr>
            </a:outerShdw>
          </a:effectLst>
        </p:spPr>
      </p:sp>
      <p:sp>
        <p:nvSpPr>
          <p:cNvPr id="39" name="Text 36"/>
          <p:cNvSpPr/>
          <p:nvPr/>
        </p:nvSpPr>
        <p:spPr>
          <a:xfrm>
            <a:off x="548640" y="3950208"/>
            <a:ext cx="8046720" cy="34747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r" rtl="1">
              <a:buNone/>
            </a:pPr>
            <a:r>
              <a:rPr lang="en-US" sz="1400" b="1" dirty="0">
                <a:solidFill>
                  <a:srgbClr val="C9A84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המדע: אפקט האחזקה (Endowment Effect)</a:t>
            </a:r>
            <a:endParaRPr lang="en-US" sz="1400" dirty="0"/>
          </a:p>
        </p:txBody>
      </p:sp>
      <p:sp>
        <p:nvSpPr>
          <p:cNvPr id="40" name="Text 37"/>
          <p:cNvSpPr/>
          <p:nvPr/>
        </p:nvSpPr>
        <p:spPr>
          <a:xfrm>
            <a:off x="548640" y="4343400"/>
            <a:ext cx="804672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r" rtl="1">
              <a:buNone/>
            </a:pPr>
            <a:r>
              <a:rPr lang="en-US" sz="115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✦  מחקר קמבריג': מי שאוחז חפץ — מעריך אותו ב-25% יותר</a:t>
            </a:r>
            <a:endParaRPr lang="en-US" sz="1150" dirty="0"/>
          </a:p>
        </p:txBody>
      </p:sp>
      <p:sp>
        <p:nvSpPr>
          <p:cNvPr id="41" name="Text 38"/>
          <p:cNvSpPr/>
          <p:nvPr/>
        </p:nvSpPr>
        <p:spPr>
          <a:xfrm>
            <a:off x="548640" y="4617720"/>
            <a:ext cx="804672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r" rtl="1">
              <a:buNone/>
            </a:pPr>
            <a:r>
              <a:rPr lang="en-US" sz="115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✦  מגע פיזי יוצר קשר נוירולוגי — הגוף 'מאמין' שהוא כבר שלו</a:t>
            </a:r>
            <a:endParaRPr lang="en-US" sz="1150" dirty="0"/>
          </a:p>
        </p:txBody>
      </p:sp>
      <p:sp>
        <p:nvSpPr>
          <p:cNvPr id="42" name="Text 39"/>
          <p:cNvSpPr/>
          <p:nvPr/>
        </p:nvSpPr>
        <p:spPr>
          <a:xfrm>
            <a:off x="548640" y="4892040"/>
            <a:ext cx="804672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r" rtl="1">
              <a:buNone/>
            </a:pPr>
            <a:r>
              <a:rPr lang="en-US" sz="115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✦  לקיחת חפץ מידיך = 'כן' ראשון בשרשרת ההסכמות</a:t>
            </a:r>
            <a:endParaRPr lang="en-US" sz="115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0D1B2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4864"/>
          </a:xfrm>
          <a:prstGeom prst="rect">
            <a:avLst/>
          </a:prstGeom>
          <a:solidFill>
            <a:srgbClr val="C9A84C"/>
          </a:solidFill>
          <a:ln w="12700">
            <a:solidFill>
              <a:srgbClr val="C9A84C"/>
            </a:solidFill>
            <a:prstDash val="solid"/>
          </a:ln>
        </p:spPr>
      </p:sp>
      <p:pic>
        <p:nvPicPr>
          <p:cNvPr id="3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909560" y="73152"/>
            <a:ext cx="1005840" cy="1005840"/>
          </a:xfrm>
          <a:prstGeom prst="rect">
            <a:avLst/>
          </a:prstGeom>
        </p:spPr>
      </p:pic>
      <p:sp>
        <p:nvSpPr>
          <p:cNvPr id="4" name="Shape 1"/>
          <p:cNvSpPr/>
          <p:nvPr/>
        </p:nvSpPr>
        <p:spPr>
          <a:xfrm>
            <a:off x="411480" y="109728"/>
            <a:ext cx="2286000" cy="329184"/>
          </a:xfrm>
          <a:prstGeom prst="roundRect">
            <a:avLst>
              <a:gd name="adj" fmla="val 16667"/>
            </a:avLst>
          </a:prstGeom>
          <a:solidFill>
            <a:srgbClr val="1E3A5F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5" name="Text 2"/>
          <p:cNvSpPr/>
          <p:nvPr/>
        </p:nvSpPr>
        <p:spPr>
          <a:xfrm>
            <a:off x="411480" y="109728"/>
            <a:ext cx="2286000" cy="32918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050" b="1" dirty="0">
                <a:solidFill>
                  <a:srgbClr val="C9A84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מודול 3 — חקירה ודיוג</a:t>
            </a:r>
            <a:endParaRPr lang="en-US" sz="1050" dirty="0"/>
          </a:p>
        </p:txBody>
      </p:sp>
      <p:sp>
        <p:nvSpPr>
          <p:cNvPr id="6" name="Text 3"/>
          <p:cNvSpPr/>
          <p:nvPr/>
        </p:nvSpPr>
        <p:spPr>
          <a:xfrm>
            <a:off x="411480" y="73152"/>
            <a:ext cx="7406640" cy="7498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r" rtl="1">
              <a:buNone/>
            </a:pPr>
            <a:r>
              <a:rPr lang="en-US" sz="3600" b="1" kern="0" spc="30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אמנות החקירה — לשאוב מידע ללא מאמץ</a:t>
            </a:r>
            <a:endParaRPr lang="en-US" sz="3600" dirty="0"/>
          </a:p>
        </p:txBody>
      </p:sp>
      <p:sp>
        <p:nvSpPr>
          <p:cNvPr id="7" name="Text 4"/>
          <p:cNvSpPr/>
          <p:nvPr/>
        </p:nvSpPr>
        <p:spPr>
          <a:xfrm>
            <a:off x="411480" y="822960"/>
            <a:ext cx="6858000" cy="34747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r" rtl="1">
              <a:buNone/>
            </a:pPr>
            <a:r>
              <a:rPr lang="en-US" sz="1400" i="1" dirty="0">
                <a:solidFill>
                  <a:srgbClr val="E8C96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שאלה אחת טובה = 10 דקות מידע זהב אסטרטגי</a:t>
            </a:r>
            <a:endParaRPr lang="en-US" sz="1400" dirty="0"/>
          </a:p>
        </p:txBody>
      </p:sp>
      <p:sp>
        <p:nvSpPr>
          <p:cNvPr id="8" name="Shape 5"/>
          <p:cNvSpPr/>
          <p:nvPr/>
        </p:nvSpPr>
        <p:spPr>
          <a:xfrm>
            <a:off x="411480" y="1005840"/>
            <a:ext cx="8321040" cy="25603"/>
          </a:xfrm>
          <a:prstGeom prst="rect">
            <a:avLst/>
          </a:prstGeom>
          <a:solidFill>
            <a:srgbClr val="C9A84C"/>
          </a:solidFill>
          <a:ln w="12700">
            <a:solidFill>
              <a:srgbClr val="C9A84C"/>
            </a:solidFill>
            <a:prstDash val="solid"/>
          </a:ln>
        </p:spPr>
      </p:sp>
      <p:sp>
        <p:nvSpPr>
          <p:cNvPr id="9" name="Shape 6"/>
          <p:cNvSpPr/>
          <p:nvPr/>
        </p:nvSpPr>
        <p:spPr>
          <a:xfrm>
            <a:off x="365760" y="1143000"/>
            <a:ext cx="8412480" cy="960120"/>
          </a:xfrm>
          <a:prstGeom prst="roundRect">
            <a:avLst>
              <a:gd name="adj" fmla="val 11429"/>
            </a:avLst>
          </a:prstGeom>
          <a:solidFill>
            <a:srgbClr val="1B3050"/>
          </a:solidFill>
          <a:ln w="19050">
            <a:solidFill>
              <a:srgbClr val="C9A84C"/>
            </a:solidFill>
            <a:prstDash val="solid"/>
          </a:ln>
          <a:effectLst>
            <a:outerShdw blurRad="177800" dist="50800" dir="2700000" algn="bl" rotWithShape="0">
              <a:srgbClr val="C9A84C">
                <a:alpha val="30000"/>
              </a:srgbClr>
            </a:outerShdw>
          </a:effectLst>
        </p:spPr>
      </p:sp>
      <p:sp>
        <p:nvSpPr>
          <p:cNvPr id="10" name="Text 7"/>
          <p:cNvSpPr/>
          <p:nvPr/>
        </p:nvSpPr>
        <p:spPr>
          <a:xfrm>
            <a:off x="475488" y="1188720"/>
            <a:ext cx="59436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3600" dirty="0">
                <a:solidFill>
                  <a:srgbClr val="C9A84C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❝</a:t>
            </a:r>
            <a:endParaRPr lang="en-US" sz="3600" dirty="0"/>
          </a:p>
        </p:txBody>
      </p:sp>
      <p:sp>
        <p:nvSpPr>
          <p:cNvPr id="11" name="Text 8"/>
          <p:cNvSpPr/>
          <p:nvPr/>
        </p:nvSpPr>
        <p:spPr>
          <a:xfrm>
            <a:off x="1143000" y="1252728"/>
            <a:ext cx="7452360" cy="7772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r" rtl="1">
              <a:lnSpc>
                <a:spcPct val="130000"/>
              </a:lnSpc>
              <a:buNone/>
            </a:pPr>
            <a:r>
              <a:rPr lang="en-US" sz="1350" i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"ספר לי מה הכי חשוב לך בבית הבא שלך..." — ואז שתוק. 3 דקות של האזנה = מפה מלאה לסגירה</a:t>
            </a:r>
            <a:endParaRPr lang="en-US" sz="1350" dirty="0"/>
          </a:p>
        </p:txBody>
      </p:sp>
      <p:sp>
        <p:nvSpPr>
          <p:cNvPr id="12" name="Shape 9"/>
          <p:cNvSpPr/>
          <p:nvPr/>
        </p:nvSpPr>
        <p:spPr>
          <a:xfrm>
            <a:off x="365760" y="2240280"/>
            <a:ext cx="4160520" cy="1188720"/>
          </a:xfrm>
          <a:prstGeom prst="roundRect">
            <a:avLst>
              <a:gd name="adj" fmla="val 9231"/>
            </a:avLst>
          </a:prstGeom>
          <a:solidFill>
            <a:srgbClr val="1B3A6B"/>
          </a:solidFill>
          <a:ln w="10160">
            <a:solidFill>
              <a:srgbClr val="C9A84C"/>
            </a:solidFill>
            <a:prstDash val="solid"/>
          </a:ln>
          <a:effectLst>
            <a:outerShdw blurRad="152400" dist="50800" dir="2700000" algn="bl" rotWithShape="0">
              <a:srgbClr val="000000">
                <a:alpha val="25000"/>
              </a:srgbClr>
            </a:outerShdw>
          </a:effectLst>
        </p:spPr>
      </p:sp>
      <p:sp>
        <p:nvSpPr>
          <p:cNvPr id="13" name="Text 10"/>
          <p:cNvSpPr/>
          <p:nvPr/>
        </p:nvSpPr>
        <p:spPr>
          <a:xfrm>
            <a:off x="502920" y="2313432"/>
            <a:ext cx="3886200" cy="34747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r" rtl="1">
              <a:buNone/>
            </a:pPr>
            <a:r>
              <a:rPr lang="en-US" sz="1400" b="1" dirty="0">
                <a:solidFill>
                  <a:srgbClr val="C9A84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⬤  פתוחות</a:t>
            </a:r>
            <a:endParaRPr lang="en-US" sz="1400" dirty="0"/>
          </a:p>
        </p:txBody>
      </p:sp>
      <p:sp>
        <p:nvSpPr>
          <p:cNvPr id="14" name="Text 11"/>
          <p:cNvSpPr/>
          <p:nvPr/>
        </p:nvSpPr>
        <p:spPr>
          <a:xfrm>
            <a:off x="502920" y="2697480"/>
            <a:ext cx="388620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r" rtl="1">
              <a:buNone/>
            </a:pPr>
            <a:r>
              <a:rPr lang="en-US" sz="105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› "מה הביא אתכם לחשוב על מעבר?"</a:t>
            </a:r>
            <a:endParaRPr lang="en-US" sz="1050" dirty="0"/>
          </a:p>
        </p:txBody>
      </p:sp>
      <p:sp>
        <p:nvSpPr>
          <p:cNvPr id="15" name="Text 12"/>
          <p:cNvSpPr/>
          <p:nvPr/>
        </p:nvSpPr>
        <p:spPr>
          <a:xfrm>
            <a:off x="502920" y="2944368"/>
            <a:ext cx="388620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r" rtl="1">
              <a:buNone/>
            </a:pPr>
            <a:r>
              <a:rPr lang="en-US" sz="105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› "ספרו על הבית שחלמתם עליו"</a:t>
            </a:r>
            <a:endParaRPr lang="en-US" sz="1050" dirty="0"/>
          </a:p>
        </p:txBody>
      </p:sp>
      <p:sp>
        <p:nvSpPr>
          <p:cNvPr id="16" name="Text 13"/>
          <p:cNvSpPr/>
          <p:nvPr/>
        </p:nvSpPr>
        <p:spPr>
          <a:xfrm>
            <a:off x="502920" y="3191256"/>
            <a:ext cx="388620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r" rtl="1">
              <a:buNone/>
            </a:pPr>
            <a:r>
              <a:rPr lang="en-US" sz="105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› "מה לא עבד במקום הנוכחי?"</a:t>
            </a:r>
            <a:endParaRPr lang="en-US" sz="1050" dirty="0"/>
          </a:p>
        </p:txBody>
      </p:sp>
      <p:sp>
        <p:nvSpPr>
          <p:cNvPr id="17" name="Shape 14"/>
          <p:cNvSpPr/>
          <p:nvPr/>
        </p:nvSpPr>
        <p:spPr>
          <a:xfrm>
            <a:off x="4800600" y="2240280"/>
            <a:ext cx="4160520" cy="1188720"/>
          </a:xfrm>
          <a:prstGeom prst="roundRect">
            <a:avLst>
              <a:gd name="adj" fmla="val 9231"/>
            </a:avLst>
          </a:prstGeom>
          <a:solidFill>
            <a:srgbClr val="1A5235"/>
          </a:solidFill>
          <a:ln w="10160">
            <a:solidFill>
              <a:srgbClr val="C9A84C"/>
            </a:solidFill>
            <a:prstDash val="solid"/>
          </a:ln>
          <a:effectLst>
            <a:outerShdw blurRad="152400" dist="50800" dir="2700000" algn="bl" rotWithShape="0">
              <a:srgbClr val="000000">
                <a:alpha val="25000"/>
              </a:srgbClr>
            </a:outerShdw>
          </a:effectLst>
        </p:spPr>
      </p:sp>
      <p:sp>
        <p:nvSpPr>
          <p:cNvPr id="18" name="Text 15"/>
          <p:cNvSpPr/>
          <p:nvPr/>
        </p:nvSpPr>
        <p:spPr>
          <a:xfrm>
            <a:off x="4937760" y="2313432"/>
            <a:ext cx="3886200" cy="34747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r" rtl="1">
              <a:buNone/>
            </a:pPr>
            <a:r>
              <a:rPr lang="en-US" sz="1400" b="1" dirty="0">
                <a:solidFill>
                  <a:srgbClr val="C9A84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⬤  השוואה</a:t>
            </a:r>
            <a:endParaRPr lang="en-US" sz="1400" dirty="0"/>
          </a:p>
        </p:txBody>
      </p:sp>
      <p:sp>
        <p:nvSpPr>
          <p:cNvPr id="19" name="Text 16"/>
          <p:cNvSpPr/>
          <p:nvPr/>
        </p:nvSpPr>
        <p:spPr>
          <a:xfrm>
            <a:off x="4937760" y="2697480"/>
            <a:ext cx="388620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r" rtl="1">
              <a:buNone/>
            </a:pPr>
            <a:r>
              <a:rPr lang="en-US" sz="105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› "מה הבדל מהדירה שראיתם?"</a:t>
            </a:r>
            <a:endParaRPr lang="en-US" sz="1050" dirty="0"/>
          </a:p>
        </p:txBody>
      </p:sp>
      <p:sp>
        <p:nvSpPr>
          <p:cNvPr id="20" name="Text 17"/>
          <p:cNvSpPr/>
          <p:nvPr/>
        </p:nvSpPr>
        <p:spPr>
          <a:xfrm>
            <a:off x="4937760" y="2944368"/>
            <a:ext cx="388620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r" rtl="1">
              <a:buNone/>
            </a:pPr>
            <a:r>
              <a:rPr lang="en-US" sz="105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› "מה היה חסר שם?"</a:t>
            </a:r>
            <a:endParaRPr lang="en-US" sz="1050" dirty="0"/>
          </a:p>
        </p:txBody>
      </p:sp>
      <p:sp>
        <p:nvSpPr>
          <p:cNvPr id="21" name="Text 18"/>
          <p:cNvSpPr/>
          <p:nvPr/>
        </p:nvSpPr>
        <p:spPr>
          <a:xfrm>
            <a:off x="4937760" y="3191256"/>
            <a:ext cx="388620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r" rtl="1">
              <a:buNone/>
            </a:pPr>
            <a:r>
              <a:rPr lang="en-US" sz="105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› "מה עדיף כאן לדעתכם?"</a:t>
            </a:r>
            <a:endParaRPr lang="en-US" sz="1050" dirty="0"/>
          </a:p>
        </p:txBody>
      </p:sp>
      <p:sp>
        <p:nvSpPr>
          <p:cNvPr id="22" name="Shape 19"/>
          <p:cNvSpPr/>
          <p:nvPr/>
        </p:nvSpPr>
        <p:spPr>
          <a:xfrm>
            <a:off x="365760" y="3611880"/>
            <a:ext cx="4160520" cy="1188720"/>
          </a:xfrm>
          <a:prstGeom prst="roundRect">
            <a:avLst>
              <a:gd name="adj" fmla="val 9231"/>
            </a:avLst>
          </a:prstGeom>
          <a:solidFill>
            <a:srgbClr val="4A1A6B"/>
          </a:solidFill>
          <a:ln w="10160">
            <a:solidFill>
              <a:srgbClr val="C9A84C"/>
            </a:solidFill>
            <a:prstDash val="solid"/>
          </a:ln>
          <a:effectLst>
            <a:outerShdw blurRad="152400" dist="50800" dir="2700000" algn="bl" rotWithShape="0">
              <a:srgbClr val="000000">
                <a:alpha val="25000"/>
              </a:srgbClr>
            </a:outerShdw>
          </a:effectLst>
        </p:spPr>
      </p:sp>
      <p:sp>
        <p:nvSpPr>
          <p:cNvPr id="23" name="Text 20"/>
          <p:cNvSpPr/>
          <p:nvPr/>
        </p:nvSpPr>
        <p:spPr>
          <a:xfrm>
            <a:off x="502920" y="3685032"/>
            <a:ext cx="3886200" cy="34747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r" rtl="1">
              <a:buNone/>
            </a:pPr>
            <a:r>
              <a:rPr lang="en-US" sz="1400" b="1" dirty="0">
                <a:solidFill>
                  <a:srgbClr val="C9A84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⬤  עתיד</a:t>
            </a:r>
            <a:endParaRPr lang="en-US" sz="1400" dirty="0"/>
          </a:p>
        </p:txBody>
      </p:sp>
      <p:sp>
        <p:nvSpPr>
          <p:cNvPr id="24" name="Text 21"/>
          <p:cNvSpPr/>
          <p:nvPr/>
        </p:nvSpPr>
        <p:spPr>
          <a:xfrm>
            <a:off x="502920" y="4069080"/>
            <a:ext cx="388620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r" rtl="1">
              <a:buNone/>
            </a:pPr>
            <a:r>
              <a:rPr lang="en-US" sz="105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› "איפה אתם ב-5 שנים?"</a:t>
            </a:r>
            <a:endParaRPr lang="en-US" sz="1050" dirty="0"/>
          </a:p>
        </p:txBody>
      </p:sp>
      <p:sp>
        <p:nvSpPr>
          <p:cNvPr id="25" name="Text 22"/>
          <p:cNvSpPr/>
          <p:nvPr/>
        </p:nvSpPr>
        <p:spPr>
          <a:xfrm>
            <a:off x="502920" y="4315968"/>
            <a:ext cx="388620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r" rtl="1">
              <a:buNone/>
            </a:pPr>
            <a:r>
              <a:rPr lang="en-US" sz="105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› "מה ירגישו הילדים כאן?"</a:t>
            </a:r>
            <a:endParaRPr lang="en-US" sz="1050" dirty="0"/>
          </a:p>
        </p:txBody>
      </p:sp>
      <p:sp>
        <p:nvSpPr>
          <p:cNvPr id="26" name="Text 23"/>
          <p:cNvSpPr/>
          <p:nvPr/>
        </p:nvSpPr>
        <p:spPr>
          <a:xfrm>
            <a:off x="502920" y="4562856"/>
            <a:ext cx="388620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r" rtl="1">
              <a:buNone/>
            </a:pPr>
            <a:r>
              <a:rPr lang="en-US" sz="105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› "מה תאמרו לעצמכם ביום הכניסה?"</a:t>
            </a:r>
            <a:endParaRPr lang="en-US" sz="1050" dirty="0"/>
          </a:p>
        </p:txBody>
      </p:sp>
      <p:sp>
        <p:nvSpPr>
          <p:cNvPr id="27" name="Shape 24"/>
          <p:cNvSpPr/>
          <p:nvPr/>
        </p:nvSpPr>
        <p:spPr>
          <a:xfrm>
            <a:off x="4800600" y="3611880"/>
            <a:ext cx="4160520" cy="1188720"/>
          </a:xfrm>
          <a:prstGeom prst="roundRect">
            <a:avLst>
              <a:gd name="adj" fmla="val 9231"/>
            </a:avLst>
          </a:prstGeom>
          <a:solidFill>
            <a:srgbClr val="6B1A1A"/>
          </a:solidFill>
          <a:ln w="10160">
            <a:solidFill>
              <a:srgbClr val="C9A84C"/>
            </a:solidFill>
            <a:prstDash val="solid"/>
          </a:ln>
          <a:effectLst>
            <a:outerShdw blurRad="152400" dist="50800" dir="2700000" algn="bl" rotWithShape="0">
              <a:srgbClr val="000000">
                <a:alpha val="25000"/>
              </a:srgbClr>
            </a:outerShdw>
          </a:effectLst>
        </p:spPr>
      </p:sp>
      <p:sp>
        <p:nvSpPr>
          <p:cNvPr id="28" name="Text 25"/>
          <p:cNvSpPr/>
          <p:nvPr/>
        </p:nvSpPr>
        <p:spPr>
          <a:xfrm>
            <a:off x="4937760" y="3685032"/>
            <a:ext cx="3886200" cy="34747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r" rtl="1">
              <a:buNone/>
            </a:pPr>
            <a:r>
              <a:rPr lang="en-US" sz="1400" b="1" dirty="0">
                <a:solidFill>
                  <a:srgbClr val="C9A84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⬤  לחץ עדין</a:t>
            </a:r>
            <a:endParaRPr lang="en-US" sz="1400" dirty="0"/>
          </a:p>
        </p:txBody>
      </p:sp>
      <p:sp>
        <p:nvSpPr>
          <p:cNvPr id="29" name="Text 26"/>
          <p:cNvSpPr/>
          <p:nvPr/>
        </p:nvSpPr>
        <p:spPr>
          <a:xfrm>
            <a:off x="4937760" y="4069080"/>
            <a:ext cx="388620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r" rtl="1">
              <a:buNone/>
            </a:pPr>
            <a:r>
              <a:rPr lang="en-US" sz="105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› "מה יקרה אם תחכו עוד חצי שנה?"</a:t>
            </a:r>
            <a:endParaRPr lang="en-US" sz="1050" dirty="0"/>
          </a:p>
        </p:txBody>
      </p:sp>
      <p:sp>
        <p:nvSpPr>
          <p:cNvPr id="30" name="Text 27"/>
          <p:cNvSpPr/>
          <p:nvPr/>
        </p:nvSpPr>
        <p:spPr>
          <a:xfrm>
            <a:off x="4937760" y="4315968"/>
            <a:ext cx="388620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r" rtl="1">
              <a:buNone/>
            </a:pPr>
            <a:r>
              <a:rPr lang="en-US" sz="105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› "מה המשמעות הכספית של המתנה?"</a:t>
            </a:r>
            <a:endParaRPr lang="en-US" sz="1050" dirty="0"/>
          </a:p>
        </p:txBody>
      </p:sp>
      <p:sp>
        <p:nvSpPr>
          <p:cNvPr id="31" name="Text 28"/>
          <p:cNvSpPr/>
          <p:nvPr/>
        </p:nvSpPr>
        <p:spPr>
          <a:xfrm>
            <a:off x="4937760" y="4562856"/>
            <a:ext cx="388620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r" rtl="1">
              <a:buNone/>
            </a:pPr>
            <a:r>
              <a:rPr lang="en-US" sz="105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› "מה מרגיש הכי דחוף עבורכם?"</a:t>
            </a:r>
            <a:endParaRPr lang="en-US" sz="1050" dirty="0"/>
          </a:p>
        </p:txBody>
      </p:sp>
      <p:sp>
        <p:nvSpPr>
          <p:cNvPr id="32" name="Shape 29"/>
          <p:cNvSpPr/>
          <p:nvPr/>
        </p:nvSpPr>
        <p:spPr>
          <a:xfrm>
            <a:off x="365760" y="4617720"/>
            <a:ext cx="8412480" cy="713232"/>
          </a:xfrm>
          <a:prstGeom prst="roundRect">
            <a:avLst>
              <a:gd name="adj" fmla="val 12821"/>
            </a:avLst>
          </a:prstGeom>
          <a:solidFill>
            <a:srgbClr val="C9A84C"/>
          </a:solidFill>
          <a:ln w="12700">
            <a:solidFill>
              <a:srgbClr val="C9A84C"/>
            </a:solidFill>
            <a:prstDash val="solid"/>
          </a:ln>
          <a:effectLst>
            <a:outerShdw blurRad="177800" dist="50800" dir="2700000" algn="bl" rotWithShape="0">
              <a:srgbClr val="C9A84C">
                <a:alpha val="30000"/>
              </a:srgbClr>
            </a:outerShdw>
          </a:effectLst>
        </p:spPr>
      </p:sp>
      <p:sp>
        <p:nvSpPr>
          <p:cNvPr id="33" name="Text 30"/>
          <p:cNvSpPr/>
          <p:nvPr/>
        </p:nvSpPr>
        <p:spPr>
          <a:xfrm>
            <a:off x="502920" y="4617720"/>
            <a:ext cx="8183880" cy="7132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 rtl="1">
              <a:buNone/>
            </a:pPr>
            <a:r>
              <a:rPr lang="en-US" sz="1300" b="1" dirty="0">
                <a:solidFill>
                  <a:srgbClr val="0D1B2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💡  כלל הזהב: אחרי כל שאלה — שתוק. הראשון שמדבר מפסיד. הם יתמלאו את השקט עם מידע</a:t>
            </a:r>
            <a:endParaRPr lang="en-US" sz="13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5F7F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4864"/>
          </a:xfrm>
          <a:prstGeom prst="rect">
            <a:avLst/>
          </a:prstGeom>
          <a:solidFill>
            <a:srgbClr val="0D1B2A"/>
          </a:solidFill>
          <a:ln w="12700">
            <a:solidFill>
              <a:srgbClr val="0D1B2A"/>
            </a:solidFill>
            <a:prstDash val="solid"/>
          </a:ln>
        </p:spPr>
      </p:sp>
      <p:pic>
        <p:nvPicPr>
          <p:cNvPr id="3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909560" y="73152"/>
            <a:ext cx="1005840" cy="1005840"/>
          </a:xfrm>
          <a:prstGeom prst="rect">
            <a:avLst/>
          </a:prstGeom>
        </p:spPr>
      </p:pic>
      <p:sp>
        <p:nvSpPr>
          <p:cNvPr id="4" name="Shape 1"/>
          <p:cNvSpPr/>
          <p:nvPr/>
        </p:nvSpPr>
        <p:spPr>
          <a:xfrm>
            <a:off x="411480" y="109728"/>
            <a:ext cx="2286000" cy="329184"/>
          </a:xfrm>
          <a:prstGeom prst="roundRect">
            <a:avLst>
              <a:gd name="adj" fmla="val 16667"/>
            </a:avLst>
          </a:prstGeom>
          <a:solidFill>
            <a:srgbClr val="C9A84C"/>
          </a:solidFill>
          <a:ln w="12700">
            <a:solidFill>
              <a:srgbClr val="C9A84C"/>
            </a:solidFill>
            <a:prstDash val="solid"/>
          </a:ln>
        </p:spPr>
      </p:sp>
      <p:sp>
        <p:nvSpPr>
          <p:cNvPr id="5" name="Text 2"/>
          <p:cNvSpPr/>
          <p:nvPr/>
        </p:nvSpPr>
        <p:spPr>
          <a:xfrm>
            <a:off x="411480" y="109728"/>
            <a:ext cx="2286000" cy="32918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050" b="1" dirty="0">
                <a:solidFill>
                  <a:srgbClr val="0D1B2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מודול 3 — הקשבה פעילה</a:t>
            </a:r>
            <a:endParaRPr lang="en-US" sz="1050" dirty="0"/>
          </a:p>
        </p:txBody>
      </p:sp>
      <p:sp>
        <p:nvSpPr>
          <p:cNvPr id="6" name="Text 3"/>
          <p:cNvSpPr/>
          <p:nvPr/>
        </p:nvSpPr>
        <p:spPr>
          <a:xfrm>
            <a:off x="411480" y="73152"/>
            <a:ext cx="7406640" cy="7498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r" rtl="1">
              <a:buNone/>
            </a:pPr>
            <a:r>
              <a:rPr lang="en-US" sz="3600" b="1" kern="0" spc="30" dirty="0">
                <a:solidFill>
                  <a:srgbClr val="0D1B2A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הקשבה היא נשק — לא נימוס</a:t>
            </a:r>
            <a:endParaRPr lang="en-US" sz="3600" dirty="0"/>
          </a:p>
        </p:txBody>
      </p:sp>
      <p:sp>
        <p:nvSpPr>
          <p:cNvPr id="7" name="Text 4"/>
          <p:cNvSpPr/>
          <p:nvPr/>
        </p:nvSpPr>
        <p:spPr>
          <a:xfrm>
            <a:off x="411480" y="822960"/>
            <a:ext cx="6858000" cy="34747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r" rtl="1">
              <a:buNone/>
            </a:pPr>
            <a:r>
              <a:rPr lang="en-US" sz="1400" i="1" dirty="0">
                <a:solidFill>
                  <a:srgbClr val="C9A84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90% מהמידע לסגירה מגיע ממה שהלקוח אומר לך בחינם</a:t>
            </a:r>
            <a:endParaRPr lang="en-US" sz="1400" dirty="0"/>
          </a:p>
        </p:txBody>
      </p:sp>
      <p:sp>
        <p:nvSpPr>
          <p:cNvPr id="8" name="Shape 5"/>
          <p:cNvSpPr/>
          <p:nvPr/>
        </p:nvSpPr>
        <p:spPr>
          <a:xfrm>
            <a:off x="411480" y="1024128"/>
            <a:ext cx="8321040" cy="25603"/>
          </a:xfrm>
          <a:prstGeom prst="rect">
            <a:avLst/>
          </a:prstGeom>
          <a:solidFill>
            <a:srgbClr val="C9A84C"/>
          </a:solidFill>
          <a:ln w="12700">
            <a:solidFill>
              <a:srgbClr val="C9A84C"/>
            </a:solidFill>
            <a:prstDash val="solid"/>
          </a:ln>
        </p:spPr>
      </p:sp>
      <p:sp>
        <p:nvSpPr>
          <p:cNvPr id="9" name="Shape 6"/>
          <p:cNvSpPr/>
          <p:nvPr/>
        </p:nvSpPr>
        <p:spPr>
          <a:xfrm>
            <a:off x="365760" y="1170432"/>
            <a:ext cx="4160520" cy="3703320"/>
          </a:xfrm>
          <a:prstGeom prst="roundRect">
            <a:avLst>
              <a:gd name="adj" fmla="val 3457"/>
            </a:avLst>
          </a:prstGeom>
          <a:solidFill>
            <a:srgbClr val="FFFFFF"/>
          </a:solidFill>
          <a:ln w="12700">
            <a:solidFill>
              <a:srgbClr val="E0EAF4"/>
            </a:solidFill>
            <a:prstDash val="solid"/>
          </a:ln>
          <a:effectLst>
            <a:outerShdw blurRad="76200" dist="25400" dir="2700000" algn="bl" rotWithShape="0">
              <a:srgbClr val="000000">
                <a:alpha val="14000"/>
              </a:srgbClr>
            </a:outerShdw>
          </a:effectLst>
        </p:spPr>
      </p:sp>
      <p:sp>
        <p:nvSpPr>
          <p:cNvPr id="10" name="Text 7"/>
          <p:cNvSpPr/>
          <p:nvPr/>
        </p:nvSpPr>
        <p:spPr>
          <a:xfrm>
            <a:off x="502920" y="1298448"/>
            <a:ext cx="3886200" cy="38404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 rtl="1">
              <a:buNone/>
            </a:pPr>
            <a:r>
              <a:rPr lang="en-US" sz="1400" b="1" dirty="0">
                <a:solidFill>
                  <a:srgbClr val="0D1B2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מודל HEAR — הקשבה מלאה</a:t>
            </a:r>
            <a:endParaRPr lang="en-US" sz="1400" dirty="0"/>
          </a:p>
        </p:txBody>
      </p:sp>
      <p:sp>
        <p:nvSpPr>
          <p:cNvPr id="11" name="Shape 8"/>
          <p:cNvSpPr/>
          <p:nvPr/>
        </p:nvSpPr>
        <p:spPr>
          <a:xfrm>
            <a:off x="502920" y="1737360"/>
            <a:ext cx="3794760" cy="25603"/>
          </a:xfrm>
          <a:prstGeom prst="rect">
            <a:avLst/>
          </a:prstGeom>
          <a:solidFill>
            <a:srgbClr val="E0EAF4"/>
          </a:solidFill>
          <a:ln w="12700">
            <a:solidFill>
              <a:srgbClr val="E0EAF4"/>
            </a:solidFill>
            <a:prstDash val="solid"/>
          </a:ln>
        </p:spPr>
      </p:sp>
      <p:sp>
        <p:nvSpPr>
          <p:cNvPr id="12" name="Shape 9"/>
          <p:cNvSpPr/>
          <p:nvPr/>
        </p:nvSpPr>
        <p:spPr>
          <a:xfrm>
            <a:off x="502920" y="1828800"/>
            <a:ext cx="3886200" cy="621792"/>
          </a:xfrm>
          <a:prstGeom prst="roundRect">
            <a:avLst>
              <a:gd name="adj" fmla="val 11765"/>
            </a:avLst>
          </a:prstGeom>
          <a:solidFill>
            <a:srgbClr val="F5F7FA"/>
          </a:solidFill>
          <a:ln w="12700">
            <a:solidFill>
              <a:srgbClr val="E0EAF4"/>
            </a:solidFill>
            <a:prstDash val="solid"/>
          </a:ln>
        </p:spPr>
      </p:sp>
      <p:sp>
        <p:nvSpPr>
          <p:cNvPr id="13" name="Text 10"/>
          <p:cNvSpPr/>
          <p:nvPr/>
        </p:nvSpPr>
        <p:spPr>
          <a:xfrm>
            <a:off x="640080" y="1883664"/>
            <a:ext cx="14630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r" rtl="1">
              <a:buNone/>
            </a:pPr>
            <a:r>
              <a:rPr lang="en-US" sz="1300" b="1" dirty="0">
                <a:solidFill>
                  <a:srgbClr val="C9A84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 — Hear</a:t>
            </a:r>
            <a:endParaRPr lang="en-US" sz="1300" dirty="0"/>
          </a:p>
        </p:txBody>
      </p:sp>
      <p:sp>
        <p:nvSpPr>
          <p:cNvPr id="14" name="Text 11"/>
          <p:cNvSpPr/>
          <p:nvPr/>
        </p:nvSpPr>
        <p:spPr>
          <a:xfrm>
            <a:off x="640080" y="2157984"/>
            <a:ext cx="3657600" cy="24688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r" rtl="1">
              <a:buNone/>
            </a:pPr>
            <a:r>
              <a:rPr lang="en-US" sz="1050" dirty="0">
                <a:solidFill>
                  <a:srgbClr val="47556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השתק את המחשבות שלך. הקשב למה שנאמר ולמה שלא נאמר</a:t>
            </a:r>
            <a:endParaRPr lang="en-US" sz="1050" dirty="0"/>
          </a:p>
        </p:txBody>
      </p:sp>
      <p:sp>
        <p:nvSpPr>
          <p:cNvPr id="15" name="Shape 12"/>
          <p:cNvSpPr/>
          <p:nvPr/>
        </p:nvSpPr>
        <p:spPr>
          <a:xfrm>
            <a:off x="502920" y="2542032"/>
            <a:ext cx="3886200" cy="621792"/>
          </a:xfrm>
          <a:prstGeom prst="roundRect">
            <a:avLst>
              <a:gd name="adj" fmla="val 11765"/>
            </a:avLst>
          </a:prstGeom>
          <a:solidFill>
            <a:srgbClr val="F5F7FA"/>
          </a:solidFill>
          <a:ln w="12700">
            <a:solidFill>
              <a:srgbClr val="E0EAF4"/>
            </a:solidFill>
            <a:prstDash val="solid"/>
          </a:ln>
        </p:spPr>
      </p:sp>
      <p:sp>
        <p:nvSpPr>
          <p:cNvPr id="16" name="Text 13"/>
          <p:cNvSpPr/>
          <p:nvPr/>
        </p:nvSpPr>
        <p:spPr>
          <a:xfrm>
            <a:off x="640080" y="2596896"/>
            <a:ext cx="14630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r" rtl="1">
              <a:buNone/>
            </a:pPr>
            <a:r>
              <a:rPr lang="en-US" sz="1300" b="1" dirty="0">
                <a:solidFill>
                  <a:srgbClr val="C9A84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 — Empathize</a:t>
            </a:r>
            <a:endParaRPr lang="en-US" sz="1300" dirty="0"/>
          </a:p>
        </p:txBody>
      </p:sp>
      <p:sp>
        <p:nvSpPr>
          <p:cNvPr id="17" name="Text 14"/>
          <p:cNvSpPr/>
          <p:nvPr/>
        </p:nvSpPr>
        <p:spPr>
          <a:xfrm>
            <a:off x="640080" y="2871216"/>
            <a:ext cx="3657600" cy="24688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r" rtl="1">
              <a:buNone/>
            </a:pPr>
            <a:r>
              <a:rPr lang="en-US" sz="1050" dirty="0">
                <a:solidFill>
                  <a:srgbClr val="47556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"מבין אתכם" — הראה שהרגש שלהם לגיטימי</a:t>
            </a:r>
            <a:endParaRPr lang="en-US" sz="1050" dirty="0"/>
          </a:p>
        </p:txBody>
      </p:sp>
      <p:sp>
        <p:nvSpPr>
          <p:cNvPr id="18" name="Shape 15"/>
          <p:cNvSpPr/>
          <p:nvPr/>
        </p:nvSpPr>
        <p:spPr>
          <a:xfrm>
            <a:off x="502920" y="3255264"/>
            <a:ext cx="3886200" cy="621792"/>
          </a:xfrm>
          <a:prstGeom prst="roundRect">
            <a:avLst>
              <a:gd name="adj" fmla="val 11765"/>
            </a:avLst>
          </a:prstGeom>
          <a:solidFill>
            <a:srgbClr val="F5F7FA"/>
          </a:solidFill>
          <a:ln w="12700">
            <a:solidFill>
              <a:srgbClr val="E0EAF4"/>
            </a:solidFill>
            <a:prstDash val="solid"/>
          </a:ln>
        </p:spPr>
      </p:sp>
      <p:sp>
        <p:nvSpPr>
          <p:cNvPr id="19" name="Text 16"/>
          <p:cNvSpPr/>
          <p:nvPr/>
        </p:nvSpPr>
        <p:spPr>
          <a:xfrm>
            <a:off x="640080" y="3310128"/>
            <a:ext cx="14630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r" rtl="1">
              <a:buNone/>
            </a:pPr>
            <a:r>
              <a:rPr lang="en-US" sz="1300" b="1" dirty="0">
                <a:solidFill>
                  <a:srgbClr val="C9A84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 — Acknowledge</a:t>
            </a:r>
            <a:endParaRPr lang="en-US" sz="1300" dirty="0"/>
          </a:p>
        </p:txBody>
      </p:sp>
      <p:sp>
        <p:nvSpPr>
          <p:cNvPr id="20" name="Text 17"/>
          <p:cNvSpPr/>
          <p:nvPr/>
        </p:nvSpPr>
        <p:spPr>
          <a:xfrm>
            <a:off x="640080" y="3584448"/>
            <a:ext cx="3657600" cy="24688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r" rtl="1">
              <a:buNone/>
            </a:pPr>
            <a:r>
              <a:rPr lang="en-US" sz="1050" dirty="0">
                <a:solidFill>
                  <a:srgbClr val="47556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"זה חשוב" — אשר ואמת את מה שאמרו</a:t>
            </a:r>
            <a:endParaRPr lang="en-US" sz="1050" dirty="0"/>
          </a:p>
        </p:txBody>
      </p:sp>
      <p:sp>
        <p:nvSpPr>
          <p:cNvPr id="21" name="Shape 18"/>
          <p:cNvSpPr/>
          <p:nvPr/>
        </p:nvSpPr>
        <p:spPr>
          <a:xfrm>
            <a:off x="502920" y="3968496"/>
            <a:ext cx="3886200" cy="621792"/>
          </a:xfrm>
          <a:prstGeom prst="roundRect">
            <a:avLst>
              <a:gd name="adj" fmla="val 11765"/>
            </a:avLst>
          </a:prstGeom>
          <a:solidFill>
            <a:srgbClr val="F5F7FA"/>
          </a:solidFill>
          <a:ln w="12700">
            <a:solidFill>
              <a:srgbClr val="E0EAF4"/>
            </a:solidFill>
            <a:prstDash val="solid"/>
          </a:ln>
        </p:spPr>
      </p:sp>
      <p:sp>
        <p:nvSpPr>
          <p:cNvPr id="22" name="Text 19"/>
          <p:cNvSpPr/>
          <p:nvPr/>
        </p:nvSpPr>
        <p:spPr>
          <a:xfrm>
            <a:off x="640080" y="4023360"/>
            <a:ext cx="14630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r" rtl="1">
              <a:buNone/>
            </a:pPr>
            <a:r>
              <a:rPr lang="en-US" sz="1300" b="1" dirty="0">
                <a:solidFill>
                  <a:srgbClr val="C9A84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 — Respond</a:t>
            </a:r>
            <a:endParaRPr lang="en-US" sz="1300" dirty="0"/>
          </a:p>
        </p:txBody>
      </p:sp>
      <p:sp>
        <p:nvSpPr>
          <p:cNvPr id="23" name="Text 20"/>
          <p:cNvSpPr/>
          <p:nvPr/>
        </p:nvSpPr>
        <p:spPr>
          <a:xfrm>
            <a:off x="640080" y="4297680"/>
            <a:ext cx="3657600" cy="24688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r" rtl="1">
              <a:buNone/>
            </a:pPr>
            <a:r>
              <a:rPr lang="en-US" sz="1050" dirty="0">
                <a:solidFill>
                  <a:srgbClr val="47556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רק אחרי שכל שאר — תגיב עם מידע רלוונטי</a:t>
            </a:r>
            <a:endParaRPr lang="en-US" sz="1050" dirty="0"/>
          </a:p>
        </p:txBody>
      </p:sp>
      <p:sp>
        <p:nvSpPr>
          <p:cNvPr id="24" name="Text 21"/>
          <p:cNvSpPr/>
          <p:nvPr/>
        </p:nvSpPr>
        <p:spPr>
          <a:xfrm>
            <a:off x="502920" y="4663440"/>
            <a:ext cx="38862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 rtl="1">
              <a:buNone/>
            </a:pPr>
            <a:r>
              <a:rPr lang="en-US" sz="1150" b="1" dirty="0">
                <a:solidFill>
                  <a:srgbClr val="C9A84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🏆 המקשיב הטוב ביותר</a:t>
            </a:r>
            <a:endParaRPr lang="en-US" sz="1150" dirty="0"/>
          </a:p>
          <a:p>
            <a:pPr marL="0" indent="0" algn="ctr" rtl="1">
              <a:buNone/>
            </a:pPr>
            <a:r>
              <a:rPr lang="en-US" sz="1150" b="1" dirty="0">
                <a:solidFill>
                  <a:srgbClr val="C9A84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סוגר הכי הרבה עסקאות</a:t>
            </a:r>
            <a:endParaRPr lang="en-US" sz="1150" dirty="0"/>
          </a:p>
        </p:txBody>
      </p:sp>
      <p:sp>
        <p:nvSpPr>
          <p:cNvPr id="25" name="Shape 22"/>
          <p:cNvSpPr/>
          <p:nvPr/>
        </p:nvSpPr>
        <p:spPr>
          <a:xfrm>
            <a:off x="4709160" y="1170432"/>
            <a:ext cx="4160520" cy="3703320"/>
          </a:xfrm>
          <a:prstGeom prst="roundRect">
            <a:avLst>
              <a:gd name="adj" fmla="val 3457"/>
            </a:avLst>
          </a:prstGeom>
          <a:solidFill>
            <a:srgbClr val="0D1B2A"/>
          </a:solidFill>
          <a:ln w="15240">
            <a:solidFill>
              <a:srgbClr val="C9A84C"/>
            </a:solidFill>
            <a:prstDash val="solid"/>
          </a:ln>
          <a:effectLst>
            <a:outerShdw blurRad="152400" dist="50800" dir="2700000" algn="bl" rotWithShape="0">
              <a:srgbClr val="000000">
                <a:alpha val="25000"/>
              </a:srgbClr>
            </a:outerShdw>
          </a:effectLst>
        </p:spPr>
      </p:sp>
      <p:sp>
        <p:nvSpPr>
          <p:cNvPr id="26" name="Text 23"/>
          <p:cNvSpPr/>
          <p:nvPr/>
        </p:nvSpPr>
        <p:spPr>
          <a:xfrm>
            <a:off x="4846320" y="1298448"/>
            <a:ext cx="3886200" cy="38404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 rtl="1">
              <a:buNone/>
            </a:pPr>
            <a:r>
              <a:rPr lang="en-US" sz="1400" b="1" dirty="0">
                <a:solidFill>
                  <a:srgbClr val="C9A84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מה לשמוע בין השורות</a:t>
            </a:r>
            <a:endParaRPr lang="en-US" sz="1400" dirty="0"/>
          </a:p>
        </p:txBody>
      </p:sp>
      <p:sp>
        <p:nvSpPr>
          <p:cNvPr id="27" name="Shape 24"/>
          <p:cNvSpPr/>
          <p:nvPr/>
        </p:nvSpPr>
        <p:spPr>
          <a:xfrm>
            <a:off x="4846320" y="1737360"/>
            <a:ext cx="3794760" cy="25603"/>
          </a:xfrm>
          <a:prstGeom prst="rect">
            <a:avLst/>
          </a:prstGeom>
          <a:solidFill>
            <a:srgbClr val="9B7B2A"/>
          </a:solidFill>
          <a:ln w="12700">
            <a:solidFill>
              <a:srgbClr val="9B7B2A"/>
            </a:solidFill>
            <a:prstDash val="solid"/>
          </a:ln>
        </p:spPr>
      </p:sp>
      <p:sp>
        <p:nvSpPr>
          <p:cNvPr id="28" name="Shape 25"/>
          <p:cNvSpPr/>
          <p:nvPr/>
        </p:nvSpPr>
        <p:spPr>
          <a:xfrm>
            <a:off x="4846320" y="1828800"/>
            <a:ext cx="3886200" cy="384048"/>
          </a:xfrm>
          <a:prstGeom prst="roundRect">
            <a:avLst>
              <a:gd name="adj" fmla="val 16667"/>
            </a:avLst>
          </a:prstGeom>
          <a:solidFill>
            <a:srgbClr val="1B3050"/>
          </a:solidFill>
          <a:ln w="12700">
            <a:solidFill>
              <a:srgbClr val="2A4070"/>
            </a:solidFill>
            <a:prstDash val="solid"/>
          </a:ln>
        </p:spPr>
      </p:sp>
      <p:sp>
        <p:nvSpPr>
          <p:cNvPr id="29" name="Text 26"/>
          <p:cNvSpPr/>
          <p:nvPr/>
        </p:nvSpPr>
        <p:spPr>
          <a:xfrm>
            <a:off x="4983480" y="1865376"/>
            <a:ext cx="1737360" cy="310896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r" rtl="1">
              <a:buNone/>
            </a:pPr>
            <a:r>
              <a:rPr lang="en-US" sz="1000" b="1" dirty="0">
                <a:solidFill>
                  <a:srgbClr val="E8C96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"אנחנו מחפשים..."</a:t>
            </a:r>
            <a:endParaRPr lang="en-US" sz="1000" dirty="0"/>
          </a:p>
        </p:txBody>
      </p:sp>
      <p:sp>
        <p:nvSpPr>
          <p:cNvPr id="30" name="Text 27"/>
          <p:cNvSpPr/>
          <p:nvPr/>
        </p:nvSpPr>
        <p:spPr>
          <a:xfrm>
            <a:off x="4983480" y="1865376"/>
            <a:ext cx="3657600" cy="310896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r" rtl="1">
              <a:buNone/>
            </a:pPr>
            <a:r>
              <a:rPr lang="en-US" sz="10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→ אנחנו = זוג = החלטה משותפת. מי מחליט?</a:t>
            </a:r>
            <a:endParaRPr lang="en-US" sz="1000" dirty="0"/>
          </a:p>
        </p:txBody>
      </p:sp>
      <p:sp>
        <p:nvSpPr>
          <p:cNvPr id="31" name="Shape 28"/>
          <p:cNvSpPr/>
          <p:nvPr/>
        </p:nvSpPr>
        <p:spPr>
          <a:xfrm>
            <a:off x="4846320" y="2286000"/>
            <a:ext cx="3886200" cy="384048"/>
          </a:xfrm>
          <a:prstGeom prst="roundRect">
            <a:avLst>
              <a:gd name="adj" fmla="val 16667"/>
            </a:avLst>
          </a:prstGeom>
          <a:solidFill>
            <a:srgbClr val="1B3050"/>
          </a:solidFill>
          <a:ln w="12700">
            <a:solidFill>
              <a:srgbClr val="2A4070"/>
            </a:solidFill>
            <a:prstDash val="solid"/>
          </a:ln>
        </p:spPr>
      </p:sp>
      <p:sp>
        <p:nvSpPr>
          <p:cNvPr id="32" name="Text 29"/>
          <p:cNvSpPr/>
          <p:nvPr/>
        </p:nvSpPr>
        <p:spPr>
          <a:xfrm>
            <a:off x="4983480" y="2322576"/>
            <a:ext cx="1737360" cy="310896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r" rtl="1">
              <a:buNone/>
            </a:pPr>
            <a:r>
              <a:rPr lang="en-US" sz="1000" b="1" dirty="0">
                <a:solidFill>
                  <a:srgbClr val="E8C96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"אם היה לנו..."</a:t>
            </a:r>
            <a:endParaRPr lang="en-US" sz="1000" dirty="0"/>
          </a:p>
        </p:txBody>
      </p:sp>
      <p:sp>
        <p:nvSpPr>
          <p:cNvPr id="33" name="Text 30"/>
          <p:cNvSpPr/>
          <p:nvPr/>
        </p:nvSpPr>
        <p:spPr>
          <a:xfrm>
            <a:off x="4983480" y="2322576"/>
            <a:ext cx="3657600" cy="310896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r" rtl="1">
              <a:buNone/>
            </a:pPr>
            <a:r>
              <a:rPr lang="en-US" sz="10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→ יש מחסום. מה המחסום? תוציא אותו</a:t>
            </a:r>
            <a:endParaRPr lang="en-US" sz="1000" dirty="0"/>
          </a:p>
        </p:txBody>
      </p:sp>
      <p:sp>
        <p:nvSpPr>
          <p:cNvPr id="34" name="Shape 31"/>
          <p:cNvSpPr/>
          <p:nvPr/>
        </p:nvSpPr>
        <p:spPr>
          <a:xfrm>
            <a:off x="4846320" y="2743200"/>
            <a:ext cx="3886200" cy="384048"/>
          </a:xfrm>
          <a:prstGeom prst="roundRect">
            <a:avLst>
              <a:gd name="adj" fmla="val 16667"/>
            </a:avLst>
          </a:prstGeom>
          <a:solidFill>
            <a:srgbClr val="1B3050"/>
          </a:solidFill>
          <a:ln w="12700">
            <a:solidFill>
              <a:srgbClr val="2A4070"/>
            </a:solidFill>
            <a:prstDash val="solid"/>
          </a:ln>
        </p:spPr>
      </p:sp>
      <p:sp>
        <p:nvSpPr>
          <p:cNvPr id="35" name="Text 32"/>
          <p:cNvSpPr/>
          <p:nvPr/>
        </p:nvSpPr>
        <p:spPr>
          <a:xfrm>
            <a:off x="4983480" y="2779776"/>
            <a:ext cx="1737360" cy="310896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r" rtl="1">
              <a:buNone/>
            </a:pPr>
            <a:r>
              <a:rPr lang="en-US" sz="1000" b="1" dirty="0">
                <a:solidFill>
                  <a:srgbClr val="E8C96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"יש לנו קצת זמן"</a:t>
            </a:r>
            <a:endParaRPr lang="en-US" sz="1000" dirty="0"/>
          </a:p>
        </p:txBody>
      </p:sp>
      <p:sp>
        <p:nvSpPr>
          <p:cNvPr id="36" name="Text 33"/>
          <p:cNvSpPr/>
          <p:nvPr/>
        </p:nvSpPr>
        <p:spPr>
          <a:xfrm>
            <a:off x="4983480" y="2779776"/>
            <a:ext cx="3657600" cy="310896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r" rtl="1">
              <a:buNone/>
            </a:pPr>
            <a:r>
              <a:rPr lang="en-US" sz="10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→ אין דחיפות מובנית. צור אותה</a:t>
            </a:r>
            <a:endParaRPr lang="en-US" sz="1000" dirty="0"/>
          </a:p>
        </p:txBody>
      </p:sp>
      <p:sp>
        <p:nvSpPr>
          <p:cNvPr id="37" name="Shape 34"/>
          <p:cNvSpPr/>
          <p:nvPr/>
        </p:nvSpPr>
        <p:spPr>
          <a:xfrm>
            <a:off x="4846320" y="3200400"/>
            <a:ext cx="3886200" cy="384048"/>
          </a:xfrm>
          <a:prstGeom prst="roundRect">
            <a:avLst>
              <a:gd name="adj" fmla="val 16667"/>
            </a:avLst>
          </a:prstGeom>
          <a:solidFill>
            <a:srgbClr val="1B3050"/>
          </a:solidFill>
          <a:ln w="12700">
            <a:solidFill>
              <a:srgbClr val="2A4070"/>
            </a:solidFill>
            <a:prstDash val="solid"/>
          </a:ln>
        </p:spPr>
      </p:sp>
      <p:sp>
        <p:nvSpPr>
          <p:cNvPr id="38" name="Text 35"/>
          <p:cNvSpPr/>
          <p:nvPr/>
        </p:nvSpPr>
        <p:spPr>
          <a:xfrm>
            <a:off x="4983480" y="3236976"/>
            <a:ext cx="1737360" cy="310896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r" rtl="1">
              <a:buNone/>
            </a:pPr>
            <a:r>
              <a:rPr lang="en-US" sz="1000" b="1" dirty="0">
                <a:solidFill>
                  <a:srgbClr val="E8C96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"ראינו כבר הרבה"</a:t>
            </a:r>
            <a:endParaRPr lang="en-US" sz="1000" dirty="0"/>
          </a:p>
        </p:txBody>
      </p:sp>
      <p:sp>
        <p:nvSpPr>
          <p:cNvPr id="39" name="Text 36"/>
          <p:cNvSpPr/>
          <p:nvPr/>
        </p:nvSpPr>
        <p:spPr>
          <a:xfrm>
            <a:off x="4983480" y="3236976"/>
            <a:ext cx="3657600" cy="310896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r" rtl="1">
              <a:buNone/>
            </a:pPr>
            <a:r>
              <a:rPr lang="en-US" sz="10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→ עייפות חיפוש. הצג את עצמך כ-FINAL</a:t>
            </a:r>
            <a:endParaRPr lang="en-US" sz="1000" dirty="0"/>
          </a:p>
        </p:txBody>
      </p:sp>
      <p:sp>
        <p:nvSpPr>
          <p:cNvPr id="40" name="Shape 37"/>
          <p:cNvSpPr/>
          <p:nvPr/>
        </p:nvSpPr>
        <p:spPr>
          <a:xfrm>
            <a:off x="4846320" y="3657600"/>
            <a:ext cx="3886200" cy="384048"/>
          </a:xfrm>
          <a:prstGeom prst="roundRect">
            <a:avLst>
              <a:gd name="adj" fmla="val 16667"/>
            </a:avLst>
          </a:prstGeom>
          <a:solidFill>
            <a:srgbClr val="1B3050"/>
          </a:solidFill>
          <a:ln w="12700">
            <a:solidFill>
              <a:srgbClr val="2A4070"/>
            </a:solidFill>
            <a:prstDash val="solid"/>
          </a:ln>
        </p:spPr>
      </p:sp>
      <p:sp>
        <p:nvSpPr>
          <p:cNvPr id="41" name="Text 38"/>
          <p:cNvSpPr/>
          <p:nvPr/>
        </p:nvSpPr>
        <p:spPr>
          <a:xfrm>
            <a:off x="4983480" y="3694176"/>
            <a:ext cx="1737360" cy="310896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r" rtl="1">
              <a:buNone/>
            </a:pPr>
            <a:r>
              <a:rPr lang="en-US" sz="1000" b="1" dirty="0">
                <a:solidFill>
                  <a:srgbClr val="E8C96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"המחיר קצת גבוה"</a:t>
            </a:r>
            <a:endParaRPr lang="en-US" sz="1000" dirty="0"/>
          </a:p>
        </p:txBody>
      </p:sp>
      <p:sp>
        <p:nvSpPr>
          <p:cNvPr id="42" name="Text 39"/>
          <p:cNvSpPr/>
          <p:nvPr/>
        </p:nvSpPr>
        <p:spPr>
          <a:xfrm>
            <a:off x="4983480" y="3694176"/>
            <a:ext cx="3657600" cy="310896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r" rtl="1">
              <a:buNone/>
            </a:pPr>
            <a:r>
              <a:rPr lang="en-US" sz="10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→ לא נשללה. עדיין בשיחה — המשך</a:t>
            </a:r>
            <a:endParaRPr lang="en-US" sz="1000" dirty="0"/>
          </a:p>
        </p:txBody>
      </p:sp>
      <p:sp>
        <p:nvSpPr>
          <p:cNvPr id="43" name="Shape 40"/>
          <p:cNvSpPr/>
          <p:nvPr/>
        </p:nvSpPr>
        <p:spPr>
          <a:xfrm>
            <a:off x="4846320" y="4114800"/>
            <a:ext cx="3886200" cy="384048"/>
          </a:xfrm>
          <a:prstGeom prst="roundRect">
            <a:avLst>
              <a:gd name="adj" fmla="val 16667"/>
            </a:avLst>
          </a:prstGeom>
          <a:solidFill>
            <a:srgbClr val="1B3050"/>
          </a:solidFill>
          <a:ln w="12700">
            <a:solidFill>
              <a:srgbClr val="2A4070"/>
            </a:solidFill>
            <a:prstDash val="solid"/>
          </a:ln>
        </p:spPr>
      </p:sp>
      <p:sp>
        <p:nvSpPr>
          <p:cNvPr id="44" name="Text 41"/>
          <p:cNvSpPr/>
          <p:nvPr/>
        </p:nvSpPr>
        <p:spPr>
          <a:xfrm>
            <a:off x="4983480" y="4151376"/>
            <a:ext cx="1737360" cy="310896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r" rtl="1">
              <a:buNone/>
            </a:pPr>
            <a:r>
              <a:rPr lang="en-US" sz="1000" b="1" dirty="0">
                <a:solidFill>
                  <a:srgbClr val="E8C96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"נצטרך לחשוב"</a:t>
            </a:r>
            <a:endParaRPr lang="en-US" sz="1000" dirty="0"/>
          </a:p>
        </p:txBody>
      </p:sp>
      <p:sp>
        <p:nvSpPr>
          <p:cNvPr id="45" name="Text 42"/>
          <p:cNvSpPr/>
          <p:nvPr/>
        </p:nvSpPr>
        <p:spPr>
          <a:xfrm>
            <a:off x="4983480" y="4151376"/>
            <a:ext cx="3657600" cy="310896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r" rtl="1">
              <a:buNone/>
            </a:pPr>
            <a:r>
              <a:rPr lang="en-US" sz="10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→ חוסר ביטחון. מי עוד מעורב? מה חסר?</a:t>
            </a:r>
            <a:endParaRPr lang="en-US" sz="1000" dirty="0"/>
          </a:p>
        </p:txBody>
      </p:sp>
      <p:sp>
        <p:nvSpPr>
          <p:cNvPr id="46" name="Shape 43"/>
          <p:cNvSpPr/>
          <p:nvPr/>
        </p:nvSpPr>
        <p:spPr>
          <a:xfrm>
            <a:off x="365760" y="4617720"/>
            <a:ext cx="8412480" cy="713232"/>
          </a:xfrm>
          <a:prstGeom prst="roundRect">
            <a:avLst>
              <a:gd name="adj" fmla="val 12821"/>
            </a:avLst>
          </a:prstGeom>
          <a:solidFill>
            <a:srgbClr val="C9A84C"/>
          </a:solidFill>
          <a:ln w="12700">
            <a:solidFill>
              <a:srgbClr val="C9A84C"/>
            </a:solidFill>
            <a:prstDash val="solid"/>
          </a:ln>
          <a:effectLst>
            <a:outerShdw blurRad="177800" dist="50800" dir="2700000" algn="bl" rotWithShape="0">
              <a:srgbClr val="C9A84C">
                <a:alpha val="30000"/>
              </a:srgbClr>
            </a:outerShdw>
          </a:effectLst>
        </p:spPr>
      </p:sp>
      <p:sp>
        <p:nvSpPr>
          <p:cNvPr id="47" name="Text 44"/>
          <p:cNvSpPr/>
          <p:nvPr/>
        </p:nvSpPr>
        <p:spPr>
          <a:xfrm>
            <a:off x="502920" y="4617720"/>
            <a:ext cx="8183880" cy="7132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 rtl="1">
              <a:buNone/>
            </a:pPr>
            <a:r>
              <a:rPr lang="en-US" sz="1300" b="1" dirty="0">
                <a:solidFill>
                  <a:srgbClr val="0D1B2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👂  תרגיל: שחק לקוח — אמור 3 משפטים. השותף מזהה מה מסתתר מאחוריהם</a:t>
            </a:r>
            <a:endParaRPr lang="en-US" sz="13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0D1B2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4864"/>
          </a:xfrm>
          <a:prstGeom prst="rect">
            <a:avLst/>
          </a:prstGeom>
          <a:solidFill>
            <a:srgbClr val="C9A84C"/>
          </a:solidFill>
          <a:ln w="12700">
            <a:solidFill>
              <a:srgbClr val="C9A84C"/>
            </a:solidFill>
            <a:prstDash val="solid"/>
          </a:ln>
        </p:spPr>
      </p:sp>
      <p:pic>
        <p:nvPicPr>
          <p:cNvPr id="3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909560" y="73152"/>
            <a:ext cx="1005840" cy="1005840"/>
          </a:xfrm>
          <a:prstGeom prst="rect">
            <a:avLst/>
          </a:prstGeom>
        </p:spPr>
      </p:pic>
      <p:sp>
        <p:nvSpPr>
          <p:cNvPr id="4" name="Shape 1"/>
          <p:cNvSpPr/>
          <p:nvPr/>
        </p:nvSpPr>
        <p:spPr>
          <a:xfrm>
            <a:off x="411480" y="109728"/>
            <a:ext cx="2286000" cy="329184"/>
          </a:xfrm>
          <a:prstGeom prst="roundRect">
            <a:avLst>
              <a:gd name="adj" fmla="val 16667"/>
            </a:avLst>
          </a:prstGeom>
          <a:solidFill>
            <a:srgbClr val="1E3A5F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5" name="Text 2"/>
          <p:cNvSpPr/>
          <p:nvPr/>
        </p:nvSpPr>
        <p:spPr>
          <a:xfrm>
            <a:off x="411480" y="109728"/>
            <a:ext cx="2286000" cy="32918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050" b="1" dirty="0">
                <a:solidFill>
                  <a:srgbClr val="C9A84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מודול 4 — NLP מתקדם</a:t>
            </a:r>
            <a:endParaRPr lang="en-US" sz="1050" dirty="0"/>
          </a:p>
        </p:txBody>
      </p:sp>
      <p:sp>
        <p:nvSpPr>
          <p:cNvPr id="6" name="Text 3"/>
          <p:cNvSpPr/>
          <p:nvPr/>
        </p:nvSpPr>
        <p:spPr>
          <a:xfrm>
            <a:off x="411480" y="73152"/>
            <a:ext cx="7406640" cy="7498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r" rtl="1">
              <a:buNone/>
            </a:pPr>
            <a:r>
              <a:rPr lang="en-US" sz="3600" b="1" kern="0" spc="30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NLP — לנווט לא-מודע לכיוון ה-YES</a:t>
            </a:r>
            <a:endParaRPr lang="en-US" sz="3600" dirty="0"/>
          </a:p>
        </p:txBody>
      </p:sp>
      <p:sp>
        <p:nvSpPr>
          <p:cNvPr id="7" name="Text 4"/>
          <p:cNvSpPr/>
          <p:nvPr/>
        </p:nvSpPr>
        <p:spPr>
          <a:xfrm>
            <a:off x="411480" y="822960"/>
            <a:ext cx="6858000" cy="34747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r" rtl="1">
              <a:buNone/>
            </a:pPr>
            <a:r>
              <a:rPr lang="en-US" sz="1400" i="1" dirty="0">
                <a:solidFill>
                  <a:srgbClr val="E8C96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 כלים + 12 משפטי שתילה מוכחים</a:t>
            </a:r>
            <a:endParaRPr lang="en-US" sz="1400" dirty="0"/>
          </a:p>
        </p:txBody>
      </p:sp>
      <p:sp>
        <p:nvSpPr>
          <p:cNvPr id="8" name="Shape 5"/>
          <p:cNvSpPr/>
          <p:nvPr/>
        </p:nvSpPr>
        <p:spPr>
          <a:xfrm>
            <a:off x="411480" y="1005840"/>
            <a:ext cx="8321040" cy="25603"/>
          </a:xfrm>
          <a:prstGeom prst="rect">
            <a:avLst/>
          </a:prstGeom>
          <a:solidFill>
            <a:srgbClr val="C9A84C"/>
          </a:solidFill>
          <a:ln w="12700">
            <a:solidFill>
              <a:srgbClr val="C9A84C"/>
            </a:solidFill>
            <a:prstDash val="solid"/>
          </a:ln>
        </p:spPr>
      </p:sp>
      <p:sp>
        <p:nvSpPr>
          <p:cNvPr id="9" name="Shape 6"/>
          <p:cNvSpPr/>
          <p:nvPr/>
        </p:nvSpPr>
        <p:spPr>
          <a:xfrm>
            <a:off x="365760" y="1207008"/>
            <a:ext cx="8412480" cy="1097280"/>
          </a:xfrm>
          <a:prstGeom prst="roundRect">
            <a:avLst>
              <a:gd name="adj" fmla="val 10000"/>
            </a:avLst>
          </a:prstGeom>
          <a:solidFill>
            <a:srgbClr val="1B3050"/>
          </a:solidFill>
          <a:ln w="10160">
            <a:solidFill>
              <a:srgbClr val="C9A84C"/>
            </a:solidFill>
            <a:prstDash val="solid"/>
          </a:ln>
          <a:effectLst>
            <a:outerShdw blurRad="152400" dist="50800" dir="2700000" algn="bl" rotWithShape="0">
              <a:srgbClr val="000000">
                <a:alpha val="25000"/>
              </a:srgbClr>
            </a:outerShdw>
          </a:effectLst>
        </p:spPr>
      </p:sp>
      <p:sp>
        <p:nvSpPr>
          <p:cNvPr id="10" name="Shape 7"/>
          <p:cNvSpPr/>
          <p:nvPr/>
        </p:nvSpPr>
        <p:spPr>
          <a:xfrm>
            <a:off x="502920" y="1335024"/>
            <a:ext cx="713232" cy="713232"/>
          </a:xfrm>
          <a:prstGeom prst="roundRect">
            <a:avLst>
              <a:gd name="adj" fmla="val 10256"/>
            </a:avLst>
          </a:prstGeom>
          <a:solidFill>
            <a:srgbClr val="C9A84C"/>
          </a:solidFill>
          <a:ln w="12700">
            <a:solidFill>
              <a:srgbClr val="C9A84C"/>
            </a:solidFill>
            <a:prstDash val="solid"/>
          </a:ln>
        </p:spPr>
      </p:sp>
      <p:sp>
        <p:nvSpPr>
          <p:cNvPr id="11" name="Text 8"/>
          <p:cNvSpPr/>
          <p:nvPr/>
        </p:nvSpPr>
        <p:spPr>
          <a:xfrm>
            <a:off x="502920" y="1335024"/>
            <a:ext cx="713232" cy="7132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700" b="1" dirty="0">
                <a:solidFill>
                  <a:srgbClr val="0D1B2A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01</a:t>
            </a:r>
            <a:endParaRPr lang="en-US" sz="1700" dirty="0"/>
          </a:p>
        </p:txBody>
      </p:sp>
      <p:sp>
        <p:nvSpPr>
          <p:cNvPr id="12" name="Text 9"/>
          <p:cNvSpPr/>
          <p:nvPr/>
        </p:nvSpPr>
        <p:spPr>
          <a:xfrm>
            <a:off x="1353312" y="1280160"/>
            <a:ext cx="7242048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r" rtl="1">
              <a:buNone/>
            </a:pPr>
            <a:r>
              <a:rPr lang="en-US" sz="1500" b="1" dirty="0">
                <a:solidFill>
                  <a:srgbClr val="E8C96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🔁 Mirroring — שיקוף</a:t>
            </a:r>
            <a:endParaRPr lang="en-US" sz="1500" dirty="0"/>
          </a:p>
        </p:txBody>
      </p:sp>
      <p:sp>
        <p:nvSpPr>
          <p:cNvPr id="13" name="Text 10"/>
          <p:cNvSpPr/>
          <p:nvPr/>
        </p:nvSpPr>
        <p:spPr>
          <a:xfrm>
            <a:off x="4754880" y="1682496"/>
            <a:ext cx="3794760" cy="23774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r" rtl="1">
              <a:buNone/>
            </a:pPr>
            <a:r>
              <a:rPr lang="en-US" sz="1100" dirty="0">
                <a:solidFill>
                  <a:srgbClr val="CBD5E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↩ חזור על 3 המילים האחרונות כשאלה, בטון עולה</a:t>
            </a:r>
            <a:endParaRPr lang="en-US" sz="1100" dirty="0"/>
          </a:p>
        </p:txBody>
      </p:sp>
      <p:sp>
        <p:nvSpPr>
          <p:cNvPr id="14" name="Text 11"/>
          <p:cNvSpPr/>
          <p:nvPr/>
        </p:nvSpPr>
        <p:spPr>
          <a:xfrm>
            <a:off x="1325880" y="1682496"/>
            <a:ext cx="3246120" cy="23774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r" rtl="1">
              <a:buNone/>
            </a:pPr>
            <a:r>
              <a:rPr lang="en-US" sz="1000" i="1" dirty="0">
                <a:solidFill>
                  <a:srgbClr val="94A3B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💬 "רוצה קרוב לבית ספר?" → לקוח: "כן בדיוק" → אתה מסכים עם עצמו</a:t>
            </a:r>
            <a:endParaRPr lang="en-US" sz="1000" dirty="0"/>
          </a:p>
        </p:txBody>
      </p:sp>
      <p:sp>
        <p:nvSpPr>
          <p:cNvPr id="15" name="Text 12"/>
          <p:cNvSpPr/>
          <p:nvPr/>
        </p:nvSpPr>
        <p:spPr>
          <a:xfrm>
            <a:off x="1325880" y="1956816"/>
            <a:ext cx="7269480" cy="23774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r" rtl="1">
              <a:buNone/>
            </a:pPr>
            <a:r>
              <a:rPr lang="en-US" sz="1100" dirty="0">
                <a:solidFill>
                  <a:srgbClr val="86EFA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✅ בונה אמון עמוק בשניות — הוא מרגיש שהובן</a:t>
            </a:r>
            <a:endParaRPr lang="en-US" sz="1100" dirty="0"/>
          </a:p>
        </p:txBody>
      </p:sp>
      <p:sp>
        <p:nvSpPr>
          <p:cNvPr id="16" name="Shape 13"/>
          <p:cNvSpPr/>
          <p:nvPr/>
        </p:nvSpPr>
        <p:spPr>
          <a:xfrm>
            <a:off x="365760" y="2468880"/>
            <a:ext cx="8412480" cy="1097280"/>
          </a:xfrm>
          <a:prstGeom prst="roundRect">
            <a:avLst>
              <a:gd name="adj" fmla="val 10000"/>
            </a:avLst>
          </a:prstGeom>
          <a:solidFill>
            <a:srgbClr val="1B3050"/>
          </a:solidFill>
          <a:ln w="10160">
            <a:solidFill>
              <a:srgbClr val="C9A84C"/>
            </a:solidFill>
            <a:prstDash val="solid"/>
          </a:ln>
          <a:effectLst>
            <a:outerShdw blurRad="152400" dist="50800" dir="2700000" algn="bl" rotWithShape="0">
              <a:srgbClr val="000000">
                <a:alpha val="25000"/>
              </a:srgbClr>
            </a:outerShdw>
          </a:effectLst>
        </p:spPr>
      </p:sp>
      <p:sp>
        <p:nvSpPr>
          <p:cNvPr id="17" name="Shape 14"/>
          <p:cNvSpPr/>
          <p:nvPr/>
        </p:nvSpPr>
        <p:spPr>
          <a:xfrm>
            <a:off x="502920" y="2596896"/>
            <a:ext cx="713232" cy="713232"/>
          </a:xfrm>
          <a:prstGeom prst="roundRect">
            <a:avLst>
              <a:gd name="adj" fmla="val 10256"/>
            </a:avLst>
          </a:prstGeom>
          <a:solidFill>
            <a:srgbClr val="C9A84C"/>
          </a:solidFill>
          <a:ln w="12700">
            <a:solidFill>
              <a:srgbClr val="C9A84C"/>
            </a:solidFill>
            <a:prstDash val="solid"/>
          </a:ln>
        </p:spPr>
      </p:sp>
      <p:sp>
        <p:nvSpPr>
          <p:cNvPr id="18" name="Text 15"/>
          <p:cNvSpPr/>
          <p:nvPr/>
        </p:nvSpPr>
        <p:spPr>
          <a:xfrm>
            <a:off x="502920" y="2596896"/>
            <a:ext cx="713232" cy="7132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700" b="1" dirty="0">
                <a:solidFill>
                  <a:srgbClr val="0D1B2A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02</a:t>
            </a:r>
            <a:endParaRPr lang="en-US" sz="1700" dirty="0"/>
          </a:p>
        </p:txBody>
      </p:sp>
      <p:sp>
        <p:nvSpPr>
          <p:cNvPr id="19" name="Text 16"/>
          <p:cNvSpPr/>
          <p:nvPr/>
        </p:nvSpPr>
        <p:spPr>
          <a:xfrm>
            <a:off x="1353312" y="2542032"/>
            <a:ext cx="7242048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r" rtl="1">
              <a:buNone/>
            </a:pPr>
            <a:r>
              <a:rPr lang="en-US" sz="1500" b="1" dirty="0">
                <a:solidFill>
                  <a:srgbClr val="E8C96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⚓ Anchoring — עיגון</a:t>
            </a:r>
            <a:endParaRPr lang="en-US" sz="1500" dirty="0"/>
          </a:p>
        </p:txBody>
      </p:sp>
      <p:sp>
        <p:nvSpPr>
          <p:cNvPr id="20" name="Text 17"/>
          <p:cNvSpPr/>
          <p:nvPr/>
        </p:nvSpPr>
        <p:spPr>
          <a:xfrm>
            <a:off x="4754880" y="2944368"/>
            <a:ext cx="3794760" cy="23774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r" rtl="1">
              <a:buNone/>
            </a:pPr>
            <a:r>
              <a:rPr lang="en-US" sz="1100" dirty="0">
                <a:solidFill>
                  <a:srgbClr val="CBD5E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↩ ברגע חיובי: גע קלות בכתפו + אמור שם הנכס</a:t>
            </a:r>
            <a:endParaRPr lang="en-US" sz="1100" dirty="0"/>
          </a:p>
        </p:txBody>
      </p:sp>
      <p:sp>
        <p:nvSpPr>
          <p:cNvPr id="21" name="Text 18"/>
          <p:cNvSpPr/>
          <p:nvPr/>
        </p:nvSpPr>
        <p:spPr>
          <a:xfrm>
            <a:off x="1325880" y="2944368"/>
            <a:ext cx="3246120" cy="23774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r" rtl="1">
              <a:buNone/>
            </a:pPr>
            <a:r>
              <a:rPr lang="en-US" sz="1000" i="1" dirty="0">
                <a:solidFill>
                  <a:srgbClr val="94A3B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💬 חיוך + מגע + "דירת המרפסת" = עיגון רגשי חיובי</a:t>
            </a:r>
            <a:endParaRPr lang="en-US" sz="1000" dirty="0"/>
          </a:p>
        </p:txBody>
      </p:sp>
      <p:sp>
        <p:nvSpPr>
          <p:cNvPr id="22" name="Text 19"/>
          <p:cNvSpPr/>
          <p:nvPr/>
        </p:nvSpPr>
        <p:spPr>
          <a:xfrm>
            <a:off x="1325880" y="3218688"/>
            <a:ext cx="7269480" cy="23774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r" rtl="1">
              <a:buNone/>
            </a:pPr>
            <a:r>
              <a:rPr lang="en-US" sz="1100" dirty="0">
                <a:solidFill>
                  <a:srgbClr val="86EFA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✅ כל פעם שתאמר את השם — הוא יחווה שוב את הרגש</a:t>
            </a:r>
            <a:endParaRPr lang="en-US" sz="1100" dirty="0"/>
          </a:p>
        </p:txBody>
      </p:sp>
      <p:sp>
        <p:nvSpPr>
          <p:cNvPr id="23" name="Shape 20"/>
          <p:cNvSpPr/>
          <p:nvPr/>
        </p:nvSpPr>
        <p:spPr>
          <a:xfrm>
            <a:off x="365760" y="3730752"/>
            <a:ext cx="8412480" cy="1097280"/>
          </a:xfrm>
          <a:prstGeom prst="roundRect">
            <a:avLst>
              <a:gd name="adj" fmla="val 10000"/>
            </a:avLst>
          </a:prstGeom>
          <a:solidFill>
            <a:srgbClr val="1B3050"/>
          </a:solidFill>
          <a:ln w="10160">
            <a:solidFill>
              <a:srgbClr val="C9A84C"/>
            </a:solidFill>
            <a:prstDash val="solid"/>
          </a:ln>
          <a:effectLst>
            <a:outerShdw blurRad="152400" dist="50800" dir="2700000" algn="bl" rotWithShape="0">
              <a:srgbClr val="000000">
                <a:alpha val="25000"/>
              </a:srgbClr>
            </a:outerShdw>
          </a:effectLst>
        </p:spPr>
      </p:sp>
      <p:sp>
        <p:nvSpPr>
          <p:cNvPr id="24" name="Shape 21"/>
          <p:cNvSpPr/>
          <p:nvPr/>
        </p:nvSpPr>
        <p:spPr>
          <a:xfrm>
            <a:off x="502920" y="3858768"/>
            <a:ext cx="713232" cy="713232"/>
          </a:xfrm>
          <a:prstGeom prst="roundRect">
            <a:avLst>
              <a:gd name="adj" fmla="val 10256"/>
            </a:avLst>
          </a:prstGeom>
          <a:solidFill>
            <a:srgbClr val="C9A84C"/>
          </a:solidFill>
          <a:ln w="12700">
            <a:solidFill>
              <a:srgbClr val="C9A84C"/>
            </a:solidFill>
            <a:prstDash val="solid"/>
          </a:ln>
        </p:spPr>
      </p:sp>
      <p:sp>
        <p:nvSpPr>
          <p:cNvPr id="25" name="Text 22"/>
          <p:cNvSpPr/>
          <p:nvPr/>
        </p:nvSpPr>
        <p:spPr>
          <a:xfrm>
            <a:off x="502920" y="3858768"/>
            <a:ext cx="713232" cy="7132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700" b="1" dirty="0">
                <a:solidFill>
                  <a:srgbClr val="0D1B2A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03</a:t>
            </a:r>
            <a:endParaRPr lang="en-US" sz="1700" dirty="0"/>
          </a:p>
        </p:txBody>
      </p:sp>
      <p:sp>
        <p:nvSpPr>
          <p:cNvPr id="26" name="Text 23"/>
          <p:cNvSpPr/>
          <p:nvPr/>
        </p:nvSpPr>
        <p:spPr>
          <a:xfrm>
            <a:off x="1353312" y="3803904"/>
            <a:ext cx="7242048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r" rtl="1">
              <a:buNone/>
            </a:pPr>
            <a:r>
              <a:rPr lang="en-US" sz="1500" b="1" dirty="0">
                <a:solidFill>
                  <a:srgbClr val="E8C96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🖼️ Framing — מסגור</a:t>
            </a:r>
            <a:endParaRPr lang="en-US" sz="1500" dirty="0"/>
          </a:p>
        </p:txBody>
      </p:sp>
      <p:sp>
        <p:nvSpPr>
          <p:cNvPr id="27" name="Text 24"/>
          <p:cNvSpPr/>
          <p:nvPr/>
        </p:nvSpPr>
        <p:spPr>
          <a:xfrm>
            <a:off x="4754880" y="4206240"/>
            <a:ext cx="3794760" cy="23774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r" rtl="1">
              <a:buNone/>
            </a:pPr>
            <a:r>
              <a:rPr lang="en-US" sz="1100" dirty="0">
                <a:solidFill>
                  <a:srgbClr val="CBD5E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↩ שנה את המילים — שנה את התפיסה לחלוטין</a:t>
            </a:r>
            <a:endParaRPr lang="en-US" sz="1100" dirty="0"/>
          </a:p>
        </p:txBody>
      </p:sp>
      <p:sp>
        <p:nvSpPr>
          <p:cNvPr id="28" name="Text 25"/>
          <p:cNvSpPr/>
          <p:nvPr/>
        </p:nvSpPr>
        <p:spPr>
          <a:xfrm>
            <a:off x="1325880" y="4206240"/>
            <a:ext cx="3246120" cy="23774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r" rtl="1">
              <a:buNone/>
            </a:pPr>
            <a:r>
              <a:rPr lang="en-US" sz="1000" i="1" dirty="0">
                <a:solidFill>
                  <a:srgbClr val="94A3B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💬 ❌ "עלות: 2.5M" → ✅ "ההשקעה בחיים שלכם: 2.5M"</a:t>
            </a:r>
            <a:endParaRPr lang="en-US" sz="1000" dirty="0"/>
          </a:p>
        </p:txBody>
      </p:sp>
      <p:sp>
        <p:nvSpPr>
          <p:cNvPr id="29" name="Text 26"/>
          <p:cNvSpPr/>
          <p:nvPr/>
        </p:nvSpPr>
        <p:spPr>
          <a:xfrm>
            <a:off x="1325880" y="4480560"/>
            <a:ext cx="7269480" cy="23774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r" rtl="1">
              <a:buNone/>
            </a:pPr>
            <a:r>
              <a:rPr lang="en-US" sz="1100" dirty="0">
                <a:solidFill>
                  <a:srgbClr val="86EFA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✅ אותה עובדה = תגובה רגשית שונה לחלוטין</a:t>
            </a:r>
            <a:endParaRPr lang="en-US" sz="1100" dirty="0"/>
          </a:p>
        </p:txBody>
      </p:sp>
      <p:sp>
        <p:nvSpPr>
          <p:cNvPr id="30" name="Shape 27"/>
          <p:cNvSpPr/>
          <p:nvPr/>
        </p:nvSpPr>
        <p:spPr>
          <a:xfrm>
            <a:off x="365760" y="5010912"/>
            <a:ext cx="8412480" cy="320040"/>
          </a:xfrm>
          <a:prstGeom prst="roundRect">
            <a:avLst>
              <a:gd name="adj" fmla="val 22857"/>
            </a:avLst>
          </a:prstGeom>
          <a:solidFill>
            <a:srgbClr val="1E3A5F"/>
          </a:solidFill>
          <a:ln w="10160">
            <a:solidFill>
              <a:srgbClr val="C9A84C"/>
            </a:solidFill>
            <a:prstDash val="solid"/>
          </a:ln>
        </p:spPr>
      </p:sp>
      <p:sp>
        <p:nvSpPr>
          <p:cNvPr id="31" name="Text 28"/>
          <p:cNvSpPr/>
          <p:nvPr/>
        </p:nvSpPr>
        <p:spPr>
          <a:xfrm>
            <a:off x="502920" y="5029200"/>
            <a:ext cx="2697480" cy="28346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 rtl="1">
              <a:buNone/>
            </a:pPr>
            <a:r>
              <a:rPr lang="en-US" sz="1050" i="1" dirty="0">
                <a:solidFill>
                  <a:srgbClr val="E8C96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◆ "דמיינו את הבוקר הראשון..."</a:t>
            </a:r>
            <a:endParaRPr lang="en-US" sz="1050" dirty="0"/>
          </a:p>
        </p:txBody>
      </p:sp>
      <p:sp>
        <p:nvSpPr>
          <p:cNvPr id="32" name="Text 29"/>
          <p:cNvSpPr/>
          <p:nvPr/>
        </p:nvSpPr>
        <p:spPr>
          <a:xfrm>
            <a:off x="3337560" y="5029200"/>
            <a:ext cx="2697480" cy="28346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 rtl="1">
              <a:buNone/>
            </a:pPr>
            <a:r>
              <a:rPr lang="en-US" sz="1050" i="1" dirty="0">
                <a:solidFill>
                  <a:srgbClr val="E8C96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◆ "אנשים שגרים כאן אומרים..."</a:t>
            </a:r>
            <a:endParaRPr lang="en-US" sz="1050" dirty="0"/>
          </a:p>
        </p:txBody>
      </p:sp>
      <p:sp>
        <p:nvSpPr>
          <p:cNvPr id="33" name="Text 30"/>
          <p:cNvSpPr/>
          <p:nvPr/>
        </p:nvSpPr>
        <p:spPr>
          <a:xfrm>
            <a:off x="6172200" y="5029200"/>
            <a:ext cx="2697480" cy="28346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 rtl="1">
              <a:buNone/>
            </a:pPr>
            <a:r>
              <a:rPr lang="en-US" sz="1050" i="1" dirty="0">
                <a:solidFill>
                  <a:srgbClr val="E8C96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◆ "מתי נוח — ינואר או פברואר?"</a:t>
            </a:r>
            <a:endParaRPr lang="en-US" sz="105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5F7F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4864"/>
          </a:xfrm>
          <a:prstGeom prst="rect">
            <a:avLst/>
          </a:prstGeom>
          <a:solidFill>
            <a:srgbClr val="0D1B2A"/>
          </a:solidFill>
          <a:ln w="12700">
            <a:solidFill>
              <a:srgbClr val="0D1B2A"/>
            </a:solidFill>
            <a:prstDash val="solid"/>
          </a:ln>
        </p:spPr>
      </p:sp>
      <p:pic>
        <p:nvPicPr>
          <p:cNvPr id="3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909560" y="73152"/>
            <a:ext cx="1005840" cy="1005840"/>
          </a:xfrm>
          <a:prstGeom prst="rect">
            <a:avLst/>
          </a:prstGeom>
        </p:spPr>
      </p:pic>
      <p:sp>
        <p:nvSpPr>
          <p:cNvPr id="4" name="Shape 1"/>
          <p:cNvSpPr/>
          <p:nvPr/>
        </p:nvSpPr>
        <p:spPr>
          <a:xfrm>
            <a:off x="411480" y="109728"/>
            <a:ext cx="2286000" cy="329184"/>
          </a:xfrm>
          <a:prstGeom prst="roundRect">
            <a:avLst>
              <a:gd name="adj" fmla="val 16667"/>
            </a:avLst>
          </a:prstGeom>
          <a:solidFill>
            <a:srgbClr val="C9A84C"/>
          </a:solidFill>
          <a:ln w="12700">
            <a:solidFill>
              <a:srgbClr val="C9A84C"/>
            </a:solidFill>
            <a:prstDash val="solid"/>
          </a:ln>
        </p:spPr>
      </p:sp>
      <p:sp>
        <p:nvSpPr>
          <p:cNvPr id="5" name="Text 2"/>
          <p:cNvSpPr/>
          <p:nvPr/>
        </p:nvSpPr>
        <p:spPr>
          <a:xfrm>
            <a:off x="411480" y="109728"/>
            <a:ext cx="2286000" cy="32918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050" b="1" dirty="0">
                <a:solidFill>
                  <a:srgbClr val="0D1B2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מודול 5 — התנגדויות</a:t>
            </a:r>
            <a:endParaRPr lang="en-US" sz="1050" dirty="0"/>
          </a:p>
        </p:txBody>
      </p:sp>
      <p:sp>
        <p:nvSpPr>
          <p:cNvPr id="6" name="Text 3"/>
          <p:cNvSpPr/>
          <p:nvPr/>
        </p:nvSpPr>
        <p:spPr>
          <a:xfrm>
            <a:off x="411480" y="73152"/>
            <a:ext cx="7406640" cy="7498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r" rtl="1">
              <a:buNone/>
            </a:pPr>
            <a:r>
              <a:rPr lang="en-US" sz="3600" b="1" kern="0" spc="30" dirty="0">
                <a:solidFill>
                  <a:srgbClr val="0D1B2A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כל התנגדות — הזדמנות מוסווית</a:t>
            </a:r>
            <a:endParaRPr lang="en-US" sz="3600" dirty="0"/>
          </a:p>
        </p:txBody>
      </p:sp>
      <p:sp>
        <p:nvSpPr>
          <p:cNvPr id="7" name="Text 4"/>
          <p:cNvSpPr/>
          <p:nvPr/>
        </p:nvSpPr>
        <p:spPr>
          <a:xfrm>
            <a:off x="411480" y="822960"/>
            <a:ext cx="6858000" cy="34747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r" rtl="1">
              <a:buNone/>
            </a:pPr>
            <a:r>
              <a:rPr lang="en-US" sz="1400" i="1" dirty="0">
                <a:solidFill>
                  <a:srgbClr val="C9A84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מי שמתנגד עדיין בשיחה. מי שהולך — כבר לא</a:t>
            </a:r>
            <a:endParaRPr lang="en-US" sz="1400" dirty="0"/>
          </a:p>
        </p:txBody>
      </p:sp>
      <p:sp>
        <p:nvSpPr>
          <p:cNvPr id="8" name="Shape 5"/>
          <p:cNvSpPr/>
          <p:nvPr/>
        </p:nvSpPr>
        <p:spPr>
          <a:xfrm>
            <a:off x="411480" y="1024128"/>
            <a:ext cx="8321040" cy="25603"/>
          </a:xfrm>
          <a:prstGeom prst="rect">
            <a:avLst/>
          </a:prstGeom>
          <a:solidFill>
            <a:srgbClr val="C9A84C"/>
          </a:solidFill>
          <a:ln w="12700">
            <a:solidFill>
              <a:srgbClr val="C9A84C"/>
            </a:solidFill>
            <a:prstDash val="solid"/>
          </a:ln>
        </p:spPr>
      </p:sp>
      <p:sp>
        <p:nvSpPr>
          <p:cNvPr id="9" name="Shape 6"/>
          <p:cNvSpPr/>
          <p:nvPr/>
        </p:nvSpPr>
        <p:spPr>
          <a:xfrm>
            <a:off x="365760" y="1170432"/>
            <a:ext cx="8412480" cy="713232"/>
          </a:xfrm>
          <a:prstGeom prst="roundRect">
            <a:avLst>
              <a:gd name="adj" fmla="val 12821"/>
            </a:avLst>
          </a:prstGeom>
          <a:solidFill>
            <a:srgbClr val="0D1B2A"/>
          </a:solidFill>
          <a:ln w="15240">
            <a:solidFill>
              <a:srgbClr val="C9A84C"/>
            </a:solidFill>
            <a:prstDash val="solid"/>
          </a:ln>
          <a:effectLst>
            <a:outerShdw blurRad="152400" dist="50800" dir="2700000" algn="bl" rotWithShape="0">
              <a:srgbClr val="000000">
                <a:alpha val="25000"/>
              </a:srgbClr>
            </a:outerShdw>
          </a:effectLst>
        </p:spPr>
      </p:sp>
      <p:sp>
        <p:nvSpPr>
          <p:cNvPr id="10" name="Text 7"/>
          <p:cNvSpPr/>
          <p:nvPr/>
        </p:nvSpPr>
        <p:spPr>
          <a:xfrm>
            <a:off x="548640" y="1170432"/>
            <a:ext cx="8229600" cy="7132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500" b="1" dirty="0">
                <a:solidFill>
                  <a:srgbClr val="C9A84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שיטת LAER: Listen → Acknowledge → Explore → Respond</a:t>
            </a:r>
            <a:endParaRPr lang="en-US" sz="1500" dirty="0"/>
          </a:p>
        </p:txBody>
      </p:sp>
      <p:sp>
        <p:nvSpPr>
          <p:cNvPr id="11" name="Shape 8"/>
          <p:cNvSpPr/>
          <p:nvPr/>
        </p:nvSpPr>
        <p:spPr>
          <a:xfrm>
            <a:off x="365760" y="2029968"/>
            <a:ext cx="4160520" cy="1051560"/>
          </a:xfrm>
          <a:prstGeom prst="roundRect">
            <a:avLst>
              <a:gd name="adj" fmla="val 10435"/>
            </a:avLst>
          </a:prstGeom>
          <a:solidFill>
            <a:srgbClr val="FFFFFF"/>
          </a:solidFill>
          <a:ln w="12700">
            <a:solidFill>
              <a:srgbClr val="E0EAF4"/>
            </a:solidFill>
            <a:prstDash val="solid"/>
          </a:ln>
          <a:effectLst>
            <a:outerShdw blurRad="76200" dist="25400" dir="2700000" algn="bl" rotWithShape="0">
              <a:srgbClr val="000000">
                <a:alpha val="14000"/>
              </a:srgbClr>
            </a:outerShdw>
          </a:effectLst>
        </p:spPr>
      </p:sp>
      <p:sp>
        <p:nvSpPr>
          <p:cNvPr id="12" name="Text 9"/>
          <p:cNvSpPr/>
          <p:nvPr/>
        </p:nvSpPr>
        <p:spPr>
          <a:xfrm>
            <a:off x="502920" y="2093976"/>
            <a:ext cx="38862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r" rtl="1">
              <a:buNone/>
            </a:pPr>
            <a:r>
              <a:rPr lang="en-US" sz="1100" b="1" dirty="0">
                <a:solidFill>
                  <a:srgbClr val="B91C1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❌ "נחשוב על זה"</a:t>
            </a:r>
            <a:endParaRPr lang="en-US" sz="1100" dirty="0"/>
          </a:p>
        </p:txBody>
      </p:sp>
      <p:sp>
        <p:nvSpPr>
          <p:cNvPr id="13" name="Text 10"/>
          <p:cNvSpPr/>
          <p:nvPr/>
        </p:nvSpPr>
        <p:spPr>
          <a:xfrm>
            <a:off x="502920" y="2395728"/>
            <a:ext cx="3886200" cy="310896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r" rtl="1">
              <a:buNone/>
            </a:pPr>
            <a:r>
              <a:rPr lang="en-US" sz="1050" dirty="0">
                <a:solidFill>
                  <a:srgbClr val="1580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✅ "מה בדיוק מעכב? בואו נחשוב ביחד" — ואז שתוק 7 שנ׳</a:t>
            </a:r>
            <a:endParaRPr lang="en-US" sz="1050" dirty="0"/>
          </a:p>
        </p:txBody>
      </p:sp>
      <p:sp>
        <p:nvSpPr>
          <p:cNvPr id="14" name="Text 11"/>
          <p:cNvSpPr/>
          <p:nvPr/>
        </p:nvSpPr>
        <p:spPr>
          <a:xfrm>
            <a:off x="502920" y="2734056"/>
            <a:ext cx="38862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r" rtl="1">
              <a:buNone/>
            </a:pPr>
            <a:r>
              <a:rPr lang="en-US" sz="950" i="1" dirty="0">
                <a:solidFill>
                  <a:srgbClr val="94A3B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💡 זה לא 'לא' — זה 'אני מפחד'. היה הביטחון שלהם</a:t>
            </a:r>
            <a:endParaRPr lang="en-US" sz="950" dirty="0"/>
          </a:p>
        </p:txBody>
      </p:sp>
      <p:sp>
        <p:nvSpPr>
          <p:cNvPr id="15" name="Shape 12"/>
          <p:cNvSpPr/>
          <p:nvPr/>
        </p:nvSpPr>
        <p:spPr>
          <a:xfrm>
            <a:off x="4800600" y="2029968"/>
            <a:ext cx="4160520" cy="1051560"/>
          </a:xfrm>
          <a:prstGeom prst="roundRect">
            <a:avLst>
              <a:gd name="adj" fmla="val 10435"/>
            </a:avLst>
          </a:prstGeom>
          <a:solidFill>
            <a:srgbClr val="FFFFFF"/>
          </a:solidFill>
          <a:ln w="12700">
            <a:solidFill>
              <a:srgbClr val="E0EAF4"/>
            </a:solidFill>
            <a:prstDash val="solid"/>
          </a:ln>
          <a:effectLst>
            <a:outerShdw blurRad="76200" dist="25400" dir="2700000" algn="bl" rotWithShape="0">
              <a:srgbClr val="000000">
                <a:alpha val="14000"/>
              </a:srgbClr>
            </a:outerShdw>
          </a:effectLst>
        </p:spPr>
      </p:sp>
      <p:sp>
        <p:nvSpPr>
          <p:cNvPr id="16" name="Text 13"/>
          <p:cNvSpPr/>
          <p:nvPr/>
        </p:nvSpPr>
        <p:spPr>
          <a:xfrm>
            <a:off x="4937760" y="2093976"/>
            <a:ext cx="38862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r" rtl="1">
              <a:buNone/>
            </a:pPr>
            <a:r>
              <a:rPr lang="en-US" sz="1100" b="1" dirty="0">
                <a:solidFill>
                  <a:srgbClr val="B91C1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❌ "המחיר גבוה"</a:t>
            </a:r>
            <a:endParaRPr lang="en-US" sz="1100" dirty="0"/>
          </a:p>
        </p:txBody>
      </p:sp>
      <p:sp>
        <p:nvSpPr>
          <p:cNvPr id="17" name="Text 14"/>
          <p:cNvSpPr/>
          <p:nvPr/>
        </p:nvSpPr>
        <p:spPr>
          <a:xfrm>
            <a:off x="4937760" y="2395728"/>
            <a:ext cx="3886200" cy="310896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r" rtl="1">
              <a:buNone/>
            </a:pPr>
            <a:r>
              <a:rPr lang="en-US" sz="1050" dirty="0">
                <a:solidFill>
                  <a:srgbClr val="1580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✅ "ביחס למה? מה שווה לכם להרגיש בבית?"</a:t>
            </a:r>
            <a:endParaRPr lang="en-US" sz="1050" dirty="0"/>
          </a:p>
        </p:txBody>
      </p:sp>
      <p:sp>
        <p:nvSpPr>
          <p:cNvPr id="18" name="Text 15"/>
          <p:cNvSpPr/>
          <p:nvPr/>
        </p:nvSpPr>
        <p:spPr>
          <a:xfrm>
            <a:off x="4937760" y="2734056"/>
            <a:ext cx="38862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r" rtl="1">
              <a:buNone/>
            </a:pPr>
            <a:r>
              <a:rPr lang="en-US" sz="950" i="1" dirty="0">
                <a:solidFill>
                  <a:srgbClr val="94A3B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💡 מחיר = תפיסה. שנה את הפרמטר — שנה את התשובה</a:t>
            </a:r>
            <a:endParaRPr lang="en-US" sz="950" dirty="0"/>
          </a:p>
        </p:txBody>
      </p:sp>
      <p:sp>
        <p:nvSpPr>
          <p:cNvPr id="19" name="Shape 16"/>
          <p:cNvSpPr/>
          <p:nvPr/>
        </p:nvSpPr>
        <p:spPr>
          <a:xfrm>
            <a:off x="365760" y="3236976"/>
            <a:ext cx="4160520" cy="1051560"/>
          </a:xfrm>
          <a:prstGeom prst="roundRect">
            <a:avLst>
              <a:gd name="adj" fmla="val 10435"/>
            </a:avLst>
          </a:prstGeom>
          <a:solidFill>
            <a:srgbClr val="FFFFFF"/>
          </a:solidFill>
          <a:ln w="12700">
            <a:solidFill>
              <a:srgbClr val="E0EAF4"/>
            </a:solidFill>
            <a:prstDash val="solid"/>
          </a:ln>
          <a:effectLst>
            <a:outerShdw blurRad="76200" dist="25400" dir="2700000" algn="bl" rotWithShape="0">
              <a:srgbClr val="000000">
                <a:alpha val="14000"/>
              </a:srgbClr>
            </a:outerShdw>
          </a:effectLst>
        </p:spPr>
      </p:sp>
      <p:sp>
        <p:nvSpPr>
          <p:cNvPr id="20" name="Text 17"/>
          <p:cNvSpPr/>
          <p:nvPr/>
        </p:nvSpPr>
        <p:spPr>
          <a:xfrm>
            <a:off x="502920" y="3300984"/>
            <a:ext cx="38862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r" rtl="1">
              <a:buNone/>
            </a:pPr>
            <a:r>
              <a:rPr lang="en-US" sz="1100" b="1" dirty="0">
                <a:solidFill>
                  <a:srgbClr val="B91C1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❌ "נסתכל עוד"</a:t>
            </a:r>
            <a:endParaRPr lang="en-US" sz="1100" dirty="0"/>
          </a:p>
        </p:txBody>
      </p:sp>
      <p:sp>
        <p:nvSpPr>
          <p:cNvPr id="21" name="Text 18"/>
          <p:cNvSpPr/>
          <p:nvPr/>
        </p:nvSpPr>
        <p:spPr>
          <a:xfrm>
            <a:off x="502920" y="3602736"/>
            <a:ext cx="3886200" cy="310896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r" rtl="1">
              <a:buNone/>
            </a:pPr>
            <a:r>
              <a:rPr lang="en-US" sz="1050" dirty="0">
                <a:solidFill>
                  <a:srgbClr val="1580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✅ "כמה כבר ראיתם? מה יגרום לכם לדעת שזו הדירה?"</a:t>
            </a:r>
            <a:endParaRPr lang="en-US" sz="1050" dirty="0"/>
          </a:p>
        </p:txBody>
      </p:sp>
      <p:sp>
        <p:nvSpPr>
          <p:cNvPr id="22" name="Text 19"/>
          <p:cNvSpPr/>
          <p:nvPr/>
        </p:nvSpPr>
        <p:spPr>
          <a:xfrm>
            <a:off x="502920" y="3941064"/>
            <a:ext cx="38862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r" rtl="1">
              <a:buNone/>
            </a:pPr>
            <a:r>
              <a:rPr lang="en-US" sz="950" i="1" dirty="0">
                <a:solidFill>
                  <a:srgbClr val="94A3B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💡 הם מחפשים רשות. תן — ובנה עצמך כ-ANCHOR</a:t>
            </a:r>
            <a:endParaRPr lang="en-US" sz="950" dirty="0"/>
          </a:p>
        </p:txBody>
      </p:sp>
      <p:sp>
        <p:nvSpPr>
          <p:cNvPr id="23" name="Shape 20"/>
          <p:cNvSpPr/>
          <p:nvPr/>
        </p:nvSpPr>
        <p:spPr>
          <a:xfrm>
            <a:off x="4800600" y="3236976"/>
            <a:ext cx="4160520" cy="1051560"/>
          </a:xfrm>
          <a:prstGeom prst="roundRect">
            <a:avLst>
              <a:gd name="adj" fmla="val 10435"/>
            </a:avLst>
          </a:prstGeom>
          <a:solidFill>
            <a:srgbClr val="FFFFFF"/>
          </a:solidFill>
          <a:ln w="12700">
            <a:solidFill>
              <a:srgbClr val="E0EAF4"/>
            </a:solidFill>
            <a:prstDash val="solid"/>
          </a:ln>
          <a:effectLst>
            <a:outerShdw blurRad="76200" dist="25400" dir="2700000" algn="bl" rotWithShape="0">
              <a:srgbClr val="000000">
                <a:alpha val="14000"/>
              </a:srgbClr>
            </a:outerShdw>
          </a:effectLst>
        </p:spPr>
      </p:sp>
      <p:sp>
        <p:nvSpPr>
          <p:cNvPr id="24" name="Text 21"/>
          <p:cNvSpPr/>
          <p:nvPr/>
        </p:nvSpPr>
        <p:spPr>
          <a:xfrm>
            <a:off x="4937760" y="3300984"/>
            <a:ext cx="38862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r" rtl="1">
              <a:buNone/>
            </a:pPr>
            <a:r>
              <a:rPr lang="en-US" sz="1100" b="1" dirty="0">
                <a:solidFill>
                  <a:srgbClr val="B91C1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❌ "לא נחתום בלעדיות"</a:t>
            </a:r>
            <a:endParaRPr lang="en-US" sz="1100" dirty="0"/>
          </a:p>
        </p:txBody>
      </p:sp>
      <p:sp>
        <p:nvSpPr>
          <p:cNvPr id="25" name="Text 22"/>
          <p:cNvSpPr/>
          <p:nvPr/>
        </p:nvSpPr>
        <p:spPr>
          <a:xfrm>
            <a:off x="4937760" y="3602736"/>
            <a:ext cx="3886200" cy="310896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r" rtl="1">
              <a:buNone/>
            </a:pPr>
            <a:r>
              <a:rPr lang="en-US" sz="1050" dirty="0">
                <a:solidFill>
                  <a:srgbClr val="1580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✅ "מה מפריע לכם? ללא זה לא אוכל לשמור עליה"</a:t>
            </a:r>
            <a:endParaRPr lang="en-US" sz="1050" dirty="0"/>
          </a:p>
        </p:txBody>
      </p:sp>
      <p:sp>
        <p:nvSpPr>
          <p:cNvPr id="26" name="Text 23"/>
          <p:cNvSpPr/>
          <p:nvPr/>
        </p:nvSpPr>
        <p:spPr>
          <a:xfrm>
            <a:off x="4937760" y="3941064"/>
            <a:ext cx="38862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r" rtl="1">
              <a:buNone/>
            </a:pPr>
            <a:r>
              <a:rPr lang="en-US" sz="950" i="1" dirty="0">
                <a:solidFill>
                  <a:srgbClr val="94A3B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💡 פחד מבלעדיות = חוסר אמון. בנה אמון — תקבל בלעדיות</a:t>
            </a:r>
            <a:endParaRPr lang="en-US" sz="950" dirty="0"/>
          </a:p>
        </p:txBody>
      </p:sp>
      <p:sp>
        <p:nvSpPr>
          <p:cNvPr id="27" name="Shape 24"/>
          <p:cNvSpPr/>
          <p:nvPr/>
        </p:nvSpPr>
        <p:spPr>
          <a:xfrm>
            <a:off x="365760" y="4443984"/>
            <a:ext cx="4160520" cy="1051560"/>
          </a:xfrm>
          <a:prstGeom prst="roundRect">
            <a:avLst>
              <a:gd name="adj" fmla="val 10435"/>
            </a:avLst>
          </a:prstGeom>
          <a:solidFill>
            <a:srgbClr val="FFFFFF"/>
          </a:solidFill>
          <a:ln w="12700">
            <a:solidFill>
              <a:srgbClr val="E0EAF4"/>
            </a:solidFill>
            <a:prstDash val="solid"/>
          </a:ln>
          <a:effectLst>
            <a:outerShdw blurRad="76200" dist="25400" dir="2700000" algn="bl" rotWithShape="0">
              <a:srgbClr val="000000">
                <a:alpha val="14000"/>
              </a:srgbClr>
            </a:outerShdw>
          </a:effectLst>
        </p:spPr>
      </p:sp>
      <p:sp>
        <p:nvSpPr>
          <p:cNvPr id="28" name="Text 25"/>
          <p:cNvSpPr/>
          <p:nvPr/>
        </p:nvSpPr>
        <p:spPr>
          <a:xfrm>
            <a:off x="502920" y="4507992"/>
            <a:ext cx="38862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r" rtl="1">
              <a:buNone/>
            </a:pPr>
            <a:r>
              <a:rPr lang="en-US" sz="1100" b="1" dirty="0">
                <a:solidFill>
                  <a:srgbClr val="B91C1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❌ "יש לנו מתווך אחר"</a:t>
            </a:r>
            <a:endParaRPr lang="en-US" sz="1100" dirty="0"/>
          </a:p>
        </p:txBody>
      </p:sp>
      <p:sp>
        <p:nvSpPr>
          <p:cNvPr id="29" name="Text 26"/>
          <p:cNvSpPr/>
          <p:nvPr/>
        </p:nvSpPr>
        <p:spPr>
          <a:xfrm>
            <a:off x="502920" y="4809744"/>
            <a:ext cx="3886200" cy="310896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r" rtl="1">
              <a:buNone/>
            </a:pPr>
            <a:r>
              <a:rPr lang="en-US" sz="1050" dirty="0">
                <a:solidFill>
                  <a:srgbClr val="1580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✅ "מה הוא הביא לכם עד עכשיו? מה חסר?"</a:t>
            </a:r>
            <a:endParaRPr lang="en-US" sz="1050" dirty="0"/>
          </a:p>
        </p:txBody>
      </p:sp>
      <p:sp>
        <p:nvSpPr>
          <p:cNvPr id="30" name="Text 27"/>
          <p:cNvSpPr/>
          <p:nvPr/>
        </p:nvSpPr>
        <p:spPr>
          <a:xfrm>
            <a:off x="502920" y="5148072"/>
            <a:ext cx="38862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r" rtl="1">
              <a:buNone/>
            </a:pPr>
            <a:r>
              <a:rPr lang="en-US" sz="950" i="1" dirty="0">
                <a:solidFill>
                  <a:srgbClr val="94A3B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💡 השווה ערך, לא מחיר. הצג מה אתה עושה אחרת</a:t>
            </a:r>
            <a:endParaRPr lang="en-US" sz="950" dirty="0"/>
          </a:p>
        </p:txBody>
      </p:sp>
      <p:sp>
        <p:nvSpPr>
          <p:cNvPr id="31" name="Shape 28"/>
          <p:cNvSpPr/>
          <p:nvPr/>
        </p:nvSpPr>
        <p:spPr>
          <a:xfrm>
            <a:off x="4800600" y="4443984"/>
            <a:ext cx="4160520" cy="1051560"/>
          </a:xfrm>
          <a:prstGeom prst="roundRect">
            <a:avLst>
              <a:gd name="adj" fmla="val 10435"/>
            </a:avLst>
          </a:prstGeom>
          <a:solidFill>
            <a:srgbClr val="FFFFFF"/>
          </a:solidFill>
          <a:ln w="12700">
            <a:solidFill>
              <a:srgbClr val="E0EAF4"/>
            </a:solidFill>
            <a:prstDash val="solid"/>
          </a:ln>
          <a:effectLst>
            <a:outerShdw blurRad="76200" dist="25400" dir="2700000" algn="bl" rotWithShape="0">
              <a:srgbClr val="000000">
                <a:alpha val="14000"/>
              </a:srgbClr>
            </a:outerShdw>
          </a:effectLst>
        </p:spPr>
      </p:sp>
      <p:sp>
        <p:nvSpPr>
          <p:cNvPr id="32" name="Text 29"/>
          <p:cNvSpPr/>
          <p:nvPr/>
        </p:nvSpPr>
        <p:spPr>
          <a:xfrm>
            <a:off x="4937760" y="4507992"/>
            <a:ext cx="38862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r" rtl="1">
              <a:buNone/>
            </a:pPr>
            <a:r>
              <a:rPr lang="en-US" sz="1100" b="1" dirty="0">
                <a:solidFill>
                  <a:srgbClr val="B91C1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❌ "אנחנו לא בדחיפות"</a:t>
            </a:r>
            <a:endParaRPr lang="en-US" sz="1100" dirty="0"/>
          </a:p>
        </p:txBody>
      </p:sp>
      <p:sp>
        <p:nvSpPr>
          <p:cNvPr id="33" name="Text 30"/>
          <p:cNvSpPr/>
          <p:nvPr/>
        </p:nvSpPr>
        <p:spPr>
          <a:xfrm>
            <a:off x="4937760" y="4809744"/>
            <a:ext cx="3886200" cy="310896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r" rtl="1">
              <a:buNone/>
            </a:pPr>
            <a:r>
              <a:rPr lang="en-US" sz="1050" dirty="0">
                <a:solidFill>
                  <a:srgbClr val="1580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✅ "נהדר! זה בדיוק הזמן לבחור נכון. מה הטריגר לדחיפות?"</a:t>
            </a:r>
            <a:endParaRPr lang="en-US" sz="1050" dirty="0"/>
          </a:p>
        </p:txBody>
      </p:sp>
      <p:sp>
        <p:nvSpPr>
          <p:cNvPr id="34" name="Text 31"/>
          <p:cNvSpPr/>
          <p:nvPr/>
        </p:nvSpPr>
        <p:spPr>
          <a:xfrm>
            <a:off x="4937760" y="5148072"/>
            <a:ext cx="38862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r" rtl="1">
              <a:buNone/>
            </a:pPr>
            <a:r>
              <a:rPr lang="en-US" sz="950" i="1" dirty="0">
                <a:solidFill>
                  <a:srgbClr val="94A3B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💡 חוסר דחיפות = הזדמנות לבנות מערכת יחסים עמוקה</a:t>
            </a:r>
            <a:endParaRPr lang="en-US" sz="950" dirty="0"/>
          </a:p>
        </p:txBody>
      </p:sp>
      <p:sp>
        <p:nvSpPr>
          <p:cNvPr id="35" name="Shape 32"/>
          <p:cNvSpPr/>
          <p:nvPr/>
        </p:nvSpPr>
        <p:spPr>
          <a:xfrm>
            <a:off x="365760" y="4617720"/>
            <a:ext cx="8412480" cy="713232"/>
          </a:xfrm>
          <a:prstGeom prst="roundRect">
            <a:avLst>
              <a:gd name="adj" fmla="val 12821"/>
            </a:avLst>
          </a:prstGeom>
          <a:solidFill>
            <a:srgbClr val="C9A84C"/>
          </a:solidFill>
          <a:ln w="12700">
            <a:solidFill>
              <a:srgbClr val="C9A84C"/>
            </a:solidFill>
            <a:prstDash val="solid"/>
          </a:ln>
          <a:effectLst>
            <a:outerShdw blurRad="177800" dist="50800" dir="2700000" algn="bl" rotWithShape="0">
              <a:srgbClr val="C9A84C">
                <a:alpha val="30000"/>
              </a:srgbClr>
            </a:outerShdw>
          </a:effectLst>
        </p:spPr>
      </p:sp>
      <p:sp>
        <p:nvSpPr>
          <p:cNvPr id="36" name="Text 33"/>
          <p:cNvSpPr/>
          <p:nvPr/>
        </p:nvSpPr>
        <p:spPr>
          <a:xfrm>
            <a:off x="502920" y="4617720"/>
            <a:ext cx="8183880" cy="7132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 rtl="1">
              <a:buNone/>
            </a:pPr>
            <a:r>
              <a:rPr lang="en-US" sz="1300" b="1" dirty="0">
                <a:solidFill>
                  <a:srgbClr val="0D1B2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🎯  תרגיל: כתבו ההתנגדות הכי קשה שפגשתם. 3 ערימות — פתרון ביחד</a:t>
            </a:r>
            <a:endParaRPr lang="en-US" sz="13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0D1B2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4864"/>
          </a:xfrm>
          <a:prstGeom prst="rect">
            <a:avLst/>
          </a:prstGeom>
          <a:solidFill>
            <a:srgbClr val="C9A84C"/>
          </a:solidFill>
          <a:ln w="12700">
            <a:solidFill>
              <a:srgbClr val="C9A84C"/>
            </a:solidFill>
            <a:prstDash val="solid"/>
          </a:ln>
        </p:spPr>
      </p:sp>
      <p:pic>
        <p:nvPicPr>
          <p:cNvPr id="3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909560" y="73152"/>
            <a:ext cx="1005840" cy="1005840"/>
          </a:xfrm>
          <a:prstGeom prst="rect">
            <a:avLst/>
          </a:prstGeom>
        </p:spPr>
      </p:pic>
      <p:sp>
        <p:nvSpPr>
          <p:cNvPr id="4" name="Shape 1"/>
          <p:cNvSpPr/>
          <p:nvPr/>
        </p:nvSpPr>
        <p:spPr>
          <a:xfrm>
            <a:off x="411480" y="109728"/>
            <a:ext cx="2286000" cy="329184"/>
          </a:xfrm>
          <a:prstGeom prst="roundRect">
            <a:avLst>
              <a:gd name="adj" fmla="val 16667"/>
            </a:avLst>
          </a:prstGeom>
          <a:solidFill>
            <a:srgbClr val="1E3A5F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5" name="Text 2"/>
          <p:cNvSpPr/>
          <p:nvPr/>
        </p:nvSpPr>
        <p:spPr>
          <a:xfrm>
            <a:off x="411480" y="109728"/>
            <a:ext cx="2286000" cy="32918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050" b="1" dirty="0">
                <a:solidFill>
                  <a:srgbClr val="C9A84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מודול 6 — סגירה</a:t>
            </a:r>
            <a:endParaRPr lang="en-US" sz="1050" dirty="0"/>
          </a:p>
        </p:txBody>
      </p:sp>
      <p:sp>
        <p:nvSpPr>
          <p:cNvPr id="6" name="Text 3"/>
          <p:cNvSpPr/>
          <p:nvPr/>
        </p:nvSpPr>
        <p:spPr>
          <a:xfrm>
            <a:off x="411480" y="73152"/>
            <a:ext cx="7406640" cy="7498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r" rtl="1">
              <a:buNone/>
            </a:pPr>
            <a:r>
              <a:rPr lang="en-US" sz="3600" b="1" kern="0" spc="30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3 שיטות הסגירה העוצמתיות ביותר</a:t>
            </a:r>
            <a:endParaRPr lang="en-US" sz="3600" dirty="0"/>
          </a:p>
        </p:txBody>
      </p:sp>
      <p:sp>
        <p:nvSpPr>
          <p:cNvPr id="7" name="Text 4"/>
          <p:cNvSpPr/>
          <p:nvPr/>
        </p:nvSpPr>
        <p:spPr>
          <a:xfrm>
            <a:off x="411480" y="822960"/>
            <a:ext cx="6858000" cy="34747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r" rtl="1">
              <a:buNone/>
            </a:pPr>
            <a:r>
              <a:rPr lang="en-US" sz="1400" i="1" dirty="0">
                <a:solidFill>
                  <a:srgbClr val="E8C96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בחר את הנכונה לרגע — ותסגור</a:t>
            </a:r>
            <a:endParaRPr lang="en-US" sz="1400" dirty="0"/>
          </a:p>
        </p:txBody>
      </p:sp>
      <p:sp>
        <p:nvSpPr>
          <p:cNvPr id="8" name="Shape 5"/>
          <p:cNvSpPr/>
          <p:nvPr/>
        </p:nvSpPr>
        <p:spPr>
          <a:xfrm>
            <a:off x="411480" y="1005840"/>
            <a:ext cx="8321040" cy="25603"/>
          </a:xfrm>
          <a:prstGeom prst="rect">
            <a:avLst/>
          </a:prstGeom>
          <a:solidFill>
            <a:srgbClr val="C9A84C"/>
          </a:solidFill>
          <a:ln w="12700">
            <a:solidFill>
              <a:srgbClr val="C9A84C"/>
            </a:solidFill>
            <a:prstDash val="solid"/>
          </a:ln>
        </p:spPr>
      </p:sp>
      <p:pic>
        <p:nvPicPr>
          <p:cNvPr id="9" name="Image 1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743200" y="1371600"/>
            <a:ext cx="3657600" cy="3657600"/>
          </a:xfrm>
          <a:prstGeom prst="rect">
            <a:avLst/>
          </a:prstGeom>
        </p:spPr>
      </p:pic>
      <p:sp>
        <p:nvSpPr>
          <p:cNvPr id="10" name="Shape 6"/>
          <p:cNvSpPr/>
          <p:nvPr/>
        </p:nvSpPr>
        <p:spPr>
          <a:xfrm>
            <a:off x="365760" y="1207008"/>
            <a:ext cx="8412480" cy="1115568"/>
          </a:xfrm>
          <a:prstGeom prst="roundRect">
            <a:avLst>
              <a:gd name="adj" fmla="val 9836"/>
            </a:avLst>
          </a:prstGeom>
          <a:solidFill>
            <a:srgbClr val="1B3050"/>
          </a:solidFill>
          <a:ln w="12700">
            <a:solidFill>
              <a:srgbClr val="C9A84C"/>
            </a:solidFill>
            <a:prstDash val="solid"/>
          </a:ln>
          <a:effectLst>
            <a:outerShdw blurRad="152400" dist="50800" dir="2700000" algn="bl" rotWithShape="0">
              <a:srgbClr val="000000">
                <a:alpha val="25000"/>
              </a:srgbClr>
            </a:outerShdw>
          </a:effectLst>
        </p:spPr>
      </p:sp>
      <p:sp>
        <p:nvSpPr>
          <p:cNvPr id="11" name="Shape 7"/>
          <p:cNvSpPr/>
          <p:nvPr/>
        </p:nvSpPr>
        <p:spPr>
          <a:xfrm>
            <a:off x="502920" y="1380744"/>
            <a:ext cx="685800" cy="685800"/>
          </a:xfrm>
          <a:prstGeom prst="ellipse">
            <a:avLst/>
          </a:prstGeom>
          <a:solidFill>
            <a:srgbClr val="C9A84C"/>
          </a:solidFill>
          <a:ln w="12700">
            <a:solidFill>
              <a:srgbClr val="C9A84C"/>
            </a:solidFill>
            <a:prstDash val="solid"/>
          </a:ln>
        </p:spPr>
      </p:sp>
      <p:sp>
        <p:nvSpPr>
          <p:cNvPr id="12" name="Text 8"/>
          <p:cNvSpPr/>
          <p:nvPr/>
        </p:nvSpPr>
        <p:spPr>
          <a:xfrm>
            <a:off x="502920" y="1380744"/>
            <a:ext cx="685800" cy="6858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700" b="1" dirty="0">
                <a:solidFill>
                  <a:srgbClr val="0D1B2A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01</a:t>
            </a:r>
            <a:endParaRPr lang="en-US" sz="1700" dirty="0"/>
          </a:p>
        </p:txBody>
      </p:sp>
      <p:sp>
        <p:nvSpPr>
          <p:cNvPr id="13" name="Text 9"/>
          <p:cNvSpPr/>
          <p:nvPr/>
        </p:nvSpPr>
        <p:spPr>
          <a:xfrm>
            <a:off x="1325880" y="1298448"/>
            <a:ext cx="726948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r" rtl="1">
              <a:buNone/>
            </a:pPr>
            <a:r>
              <a:rPr lang="en-US" sz="1500" b="1" dirty="0">
                <a:solidFill>
                  <a:srgbClr val="E8C96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🔀 סגירה חלופית</a:t>
            </a:r>
            <a:endParaRPr lang="en-US" sz="1500" dirty="0"/>
          </a:p>
        </p:txBody>
      </p:sp>
      <p:sp>
        <p:nvSpPr>
          <p:cNvPr id="14" name="Text 10"/>
          <p:cNvSpPr/>
          <p:nvPr/>
        </p:nvSpPr>
        <p:spPr>
          <a:xfrm>
            <a:off x="5029200" y="1700784"/>
            <a:ext cx="35661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r" rtl="1">
              <a:buNone/>
            </a:pPr>
            <a:r>
              <a:rPr lang="en-US" sz="1050" dirty="0">
                <a:solidFill>
                  <a:srgbClr val="CBD5E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הצג תמיד 2 אפשרויות שהסיום שלהן הוא "כן". לעולם לא שאלת כן/לא</a:t>
            </a:r>
            <a:endParaRPr lang="en-US" sz="1050" dirty="0"/>
          </a:p>
        </p:txBody>
      </p:sp>
      <p:sp>
        <p:nvSpPr>
          <p:cNvPr id="15" name="Text 11"/>
          <p:cNvSpPr/>
          <p:nvPr/>
        </p:nvSpPr>
        <p:spPr>
          <a:xfrm>
            <a:off x="1325880" y="1700784"/>
            <a:ext cx="352044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r" rtl="1">
              <a:buNone/>
            </a:pPr>
            <a:r>
              <a:rPr lang="en-US" sz="1000" i="1" dirty="0">
                <a:solidFill>
                  <a:srgbClr val="94A3B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💬 "מתי נוח לכם לחתום — יום ראשון בבוקר או שלישי בצהריים?"</a:t>
            </a:r>
            <a:endParaRPr lang="en-US" sz="1000" dirty="0"/>
          </a:p>
        </p:txBody>
      </p:sp>
      <p:sp>
        <p:nvSpPr>
          <p:cNvPr id="16" name="Text 12"/>
          <p:cNvSpPr/>
          <p:nvPr/>
        </p:nvSpPr>
        <p:spPr>
          <a:xfrm>
            <a:off x="1325880" y="1993392"/>
            <a:ext cx="7269480" cy="23774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r" rtl="1">
              <a:buNone/>
            </a:pPr>
            <a:r>
              <a:rPr lang="en-US" sz="1050" dirty="0">
                <a:solidFill>
                  <a:srgbClr val="86EFA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🧠 פסיכולוגיית שליטה: הלקוח בוחר — ומרגיש שהחליט לבד</a:t>
            </a:r>
            <a:endParaRPr lang="en-US" sz="1050" dirty="0"/>
          </a:p>
        </p:txBody>
      </p:sp>
      <p:sp>
        <p:nvSpPr>
          <p:cNvPr id="17" name="Shape 13"/>
          <p:cNvSpPr/>
          <p:nvPr/>
        </p:nvSpPr>
        <p:spPr>
          <a:xfrm>
            <a:off x="365760" y="2468880"/>
            <a:ext cx="8412480" cy="1115568"/>
          </a:xfrm>
          <a:prstGeom prst="roundRect">
            <a:avLst>
              <a:gd name="adj" fmla="val 9836"/>
            </a:avLst>
          </a:prstGeom>
          <a:solidFill>
            <a:srgbClr val="1B3050"/>
          </a:solidFill>
          <a:ln w="12700">
            <a:solidFill>
              <a:srgbClr val="C9A84C"/>
            </a:solidFill>
            <a:prstDash val="solid"/>
          </a:ln>
          <a:effectLst>
            <a:outerShdw blurRad="152400" dist="50800" dir="2700000" algn="bl" rotWithShape="0">
              <a:srgbClr val="000000">
                <a:alpha val="25000"/>
              </a:srgbClr>
            </a:outerShdw>
          </a:effectLst>
        </p:spPr>
      </p:sp>
      <p:sp>
        <p:nvSpPr>
          <p:cNvPr id="18" name="Shape 14"/>
          <p:cNvSpPr/>
          <p:nvPr/>
        </p:nvSpPr>
        <p:spPr>
          <a:xfrm>
            <a:off x="502920" y="2642616"/>
            <a:ext cx="685800" cy="685800"/>
          </a:xfrm>
          <a:prstGeom prst="ellipse">
            <a:avLst/>
          </a:prstGeom>
          <a:solidFill>
            <a:srgbClr val="C9A84C"/>
          </a:solidFill>
          <a:ln w="12700">
            <a:solidFill>
              <a:srgbClr val="C9A84C"/>
            </a:solidFill>
            <a:prstDash val="solid"/>
          </a:ln>
        </p:spPr>
      </p:sp>
      <p:sp>
        <p:nvSpPr>
          <p:cNvPr id="19" name="Text 15"/>
          <p:cNvSpPr/>
          <p:nvPr/>
        </p:nvSpPr>
        <p:spPr>
          <a:xfrm>
            <a:off x="502920" y="2642616"/>
            <a:ext cx="685800" cy="6858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700" b="1" dirty="0">
                <a:solidFill>
                  <a:srgbClr val="0D1B2A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02</a:t>
            </a:r>
            <a:endParaRPr lang="en-US" sz="1700" dirty="0"/>
          </a:p>
        </p:txBody>
      </p:sp>
      <p:sp>
        <p:nvSpPr>
          <p:cNvPr id="20" name="Text 16"/>
          <p:cNvSpPr/>
          <p:nvPr/>
        </p:nvSpPr>
        <p:spPr>
          <a:xfrm>
            <a:off x="1325880" y="2560320"/>
            <a:ext cx="726948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r" rtl="1">
              <a:buNone/>
            </a:pPr>
            <a:r>
              <a:rPr lang="en-US" sz="1500" b="1" dirty="0">
                <a:solidFill>
                  <a:srgbClr val="E8C96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🖊️ עט ושקט</a:t>
            </a:r>
            <a:endParaRPr lang="en-US" sz="1500" dirty="0"/>
          </a:p>
        </p:txBody>
      </p:sp>
      <p:sp>
        <p:nvSpPr>
          <p:cNvPr id="21" name="Text 17"/>
          <p:cNvSpPr/>
          <p:nvPr/>
        </p:nvSpPr>
        <p:spPr>
          <a:xfrm>
            <a:off x="5029200" y="2962656"/>
            <a:ext cx="35661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r" rtl="1">
              <a:buNone/>
            </a:pPr>
            <a:r>
              <a:rPr lang="en-US" sz="1050" dirty="0">
                <a:solidFill>
                  <a:srgbClr val="CBD5E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הגש טופס + עט → ושתוק לחלוטין. 7 שניות. מי שמדבר ראשון — מפסיד</a:t>
            </a:r>
            <a:endParaRPr lang="en-US" sz="1050" dirty="0"/>
          </a:p>
        </p:txBody>
      </p:sp>
      <p:sp>
        <p:nvSpPr>
          <p:cNvPr id="22" name="Text 18"/>
          <p:cNvSpPr/>
          <p:nvPr/>
        </p:nvSpPr>
        <p:spPr>
          <a:xfrm>
            <a:off x="1325880" y="2962656"/>
            <a:ext cx="352044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r" rtl="1">
              <a:buNone/>
            </a:pPr>
            <a:r>
              <a:rPr lang="en-US" sz="1000" i="1" dirty="0">
                <a:solidFill>
                  <a:srgbClr val="94A3B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💬 [מניח טופס, מושיט עט, מסתכל בעיניים, שותק — ומחכה]</a:t>
            </a:r>
            <a:endParaRPr lang="en-US" sz="1000" dirty="0"/>
          </a:p>
        </p:txBody>
      </p:sp>
      <p:sp>
        <p:nvSpPr>
          <p:cNvPr id="23" name="Text 19"/>
          <p:cNvSpPr/>
          <p:nvPr/>
        </p:nvSpPr>
        <p:spPr>
          <a:xfrm>
            <a:off x="1325880" y="3255264"/>
            <a:ext cx="7269480" cy="23774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r" rtl="1">
              <a:buNone/>
            </a:pPr>
            <a:r>
              <a:rPr lang="en-US" sz="1050" dirty="0">
                <a:solidFill>
                  <a:srgbClr val="86EFA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🧠 הטבע שונא ואקום. 99% יתמלאו את הדממה — עם 'איפה לחתום?'</a:t>
            </a:r>
            <a:endParaRPr lang="en-US" sz="1050" dirty="0"/>
          </a:p>
        </p:txBody>
      </p:sp>
      <p:sp>
        <p:nvSpPr>
          <p:cNvPr id="24" name="Shape 20"/>
          <p:cNvSpPr/>
          <p:nvPr/>
        </p:nvSpPr>
        <p:spPr>
          <a:xfrm>
            <a:off x="365760" y="3730752"/>
            <a:ext cx="8412480" cy="1115568"/>
          </a:xfrm>
          <a:prstGeom prst="roundRect">
            <a:avLst>
              <a:gd name="adj" fmla="val 9836"/>
            </a:avLst>
          </a:prstGeom>
          <a:solidFill>
            <a:srgbClr val="1B3050"/>
          </a:solidFill>
          <a:ln w="12700">
            <a:solidFill>
              <a:srgbClr val="C9A84C"/>
            </a:solidFill>
            <a:prstDash val="solid"/>
          </a:ln>
          <a:effectLst>
            <a:outerShdw blurRad="152400" dist="50800" dir="2700000" algn="bl" rotWithShape="0">
              <a:srgbClr val="000000">
                <a:alpha val="25000"/>
              </a:srgbClr>
            </a:outerShdw>
          </a:effectLst>
        </p:spPr>
      </p:sp>
      <p:sp>
        <p:nvSpPr>
          <p:cNvPr id="25" name="Shape 21"/>
          <p:cNvSpPr/>
          <p:nvPr/>
        </p:nvSpPr>
        <p:spPr>
          <a:xfrm>
            <a:off x="502920" y="3904488"/>
            <a:ext cx="685800" cy="685800"/>
          </a:xfrm>
          <a:prstGeom prst="ellipse">
            <a:avLst/>
          </a:prstGeom>
          <a:solidFill>
            <a:srgbClr val="C9A84C"/>
          </a:solidFill>
          <a:ln w="12700">
            <a:solidFill>
              <a:srgbClr val="C9A84C"/>
            </a:solidFill>
            <a:prstDash val="solid"/>
          </a:ln>
        </p:spPr>
      </p:sp>
      <p:sp>
        <p:nvSpPr>
          <p:cNvPr id="26" name="Text 22"/>
          <p:cNvSpPr/>
          <p:nvPr/>
        </p:nvSpPr>
        <p:spPr>
          <a:xfrm>
            <a:off x="502920" y="3904488"/>
            <a:ext cx="685800" cy="6858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700" b="1" dirty="0">
                <a:solidFill>
                  <a:srgbClr val="0D1B2A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03</a:t>
            </a:r>
            <a:endParaRPr lang="en-US" sz="1700" dirty="0"/>
          </a:p>
        </p:txBody>
      </p:sp>
      <p:sp>
        <p:nvSpPr>
          <p:cNvPr id="27" name="Text 23"/>
          <p:cNvSpPr/>
          <p:nvPr/>
        </p:nvSpPr>
        <p:spPr>
          <a:xfrm>
            <a:off x="1325880" y="3822192"/>
            <a:ext cx="726948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r" rtl="1">
              <a:buNone/>
            </a:pPr>
            <a:r>
              <a:rPr lang="en-US" sz="1500" b="1" dirty="0">
                <a:solidFill>
                  <a:srgbClr val="E8C96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⛓️ שרשרת הסכמות</a:t>
            </a:r>
            <a:endParaRPr lang="en-US" sz="1500" dirty="0"/>
          </a:p>
        </p:txBody>
      </p:sp>
      <p:sp>
        <p:nvSpPr>
          <p:cNvPr id="28" name="Text 24"/>
          <p:cNvSpPr/>
          <p:nvPr/>
        </p:nvSpPr>
        <p:spPr>
          <a:xfrm>
            <a:off x="5029200" y="4224528"/>
            <a:ext cx="35661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r" rtl="1">
              <a:buNone/>
            </a:pPr>
            <a:r>
              <a:rPr lang="en-US" sz="1050" dirty="0">
                <a:solidFill>
                  <a:srgbClr val="CBD5E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"אתם אוהבים את השכונה?" ✓ "הגודל מתאים?" ✓ → "אז נמלא..."</a:t>
            </a:r>
            <a:endParaRPr lang="en-US" sz="1050" dirty="0"/>
          </a:p>
        </p:txBody>
      </p:sp>
      <p:sp>
        <p:nvSpPr>
          <p:cNvPr id="29" name="Text 25"/>
          <p:cNvSpPr/>
          <p:nvPr/>
        </p:nvSpPr>
        <p:spPr>
          <a:xfrm>
            <a:off x="1325880" y="4224528"/>
            <a:ext cx="352044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r" rtl="1">
              <a:buNone/>
            </a:pPr>
            <a:r>
              <a:rPr lang="en-US" sz="1000" i="1" dirty="0">
                <a:solidFill>
                  <a:srgbClr val="94A3B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💬 כל 'כן' קטן מוסיף מומנטום ומחויבות נוירולוגית לעבר הסכם</a:t>
            </a:r>
            <a:endParaRPr lang="en-US" sz="1000" dirty="0"/>
          </a:p>
        </p:txBody>
      </p:sp>
      <p:sp>
        <p:nvSpPr>
          <p:cNvPr id="30" name="Text 26"/>
          <p:cNvSpPr/>
          <p:nvPr/>
        </p:nvSpPr>
        <p:spPr>
          <a:xfrm>
            <a:off x="1325880" y="4517136"/>
            <a:ext cx="7269480" cy="23774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r" rtl="1">
              <a:buNone/>
            </a:pPr>
            <a:r>
              <a:rPr lang="en-US" sz="1050" dirty="0">
                <a:solidFill>
                  <a:srgbClr val="86EFA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🧠 Foot-in-the-door: אחרי 5 כן — ה-כן הגדול מגיע טבעי</a:t>
            </a:r>
            <a:endParaRPr lang="en-US" sz="1050" dirty="0"/>
          </a:p>
        </p:txBody>
      </p:sp>
      <p:sp>
        <p:nvSpPr>
          <p:cNvPr id="31" name="Shape 27"/>
          <p:cNvSpPr/>
          <p:nvPr/>
        </p:nvSpPr>
        <p:spPr>
          <a:xfrm>
            <a:off x="365760" y="5001768"/>
            <a:ext cx="8412480" cy="713232"/>
          </a:xfrm>
          <a:prstGeom prst="roundRect">
            <a:avLst>
              <a:gd name="adj" fmla="val 12821"/>
            </a:avLst>
          </a:prstGeom>
          <a:solidFill>
            <a:srgbClr val="C9A84C"/>
          </a:solidFill>
          <a:ln w="12700">
            <a:solidFill>
              <a:srgbClr val="C9A84C"/>
            </a:solidFill>
            <a:prstDash val="solid"/>
          </a:ln>
          <a:effectLst>
            <a:outerShdw blurRad="177800" dist="50800" dir="2700000" algn="bl" rotWithShape="0">
              <a:srgbClr val="C9A84C">
                <a:alpha val="30000"/>
              </a:srgbClr>
            </a:outerShdw>
          </a:effectLst>
        </p:spPr>
      </p:sp>
      <p:sp>
        <p:nvSpPr>
          <p:cNvPr id="32" name="Text 28"/>
          <p:cNvSpPr/>
          <p:nvPr/>
        </p:nvSpPr>
        <p:spPr>
          <a:xfrm>
            <a:off x="502920" y="5001768"/>
            <a:ext cx="8183880" cy="7132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 rtl="1">
              <a:buNone/>
            </a:pPr>
            <a:r>
              <a:rPr lang="en-US" sz="1300" b="1" dirty="0">
                <a:solidFill>
                  <a:srgbClr val="0D1B2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⏱️  זכור: 7 שניות שקט שווות יותר מ-7 דקות דיבור. הסגירה מתחילה כשאתה מפסיק לדבר</a:t>
            </a:r>
            <a:endParaRPr lang="en-US" sz="13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5F7F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4864"/>
          </a:xfrm>
          <a:prstGeom prst="rect">
            <a:avLst/>
          </a:prstGeom>
          <a:solidFill>
            <a:srgbClr val="0D1B2A"/>
          </a:solidFill>
          <a:ln w="12700">
            <a:solidFill>
              <a:srgbClr val="0D1B2A"/>
            </a:solidFill>
            <a:prstDash val="solid"/>
          </a:ln>
        </p:spPr>
      </p:sp>
      <p:pic>
        <p:nvPicPr>
          <p:cNvPr id="3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909560" y="73152"/>
            <a:ext cx="1005840" cy="1005840"/>
          </a:xfrm>
          <a:prstGeom prst="rect">
            <a:avLst/>
          </a:prstGeom>
        </p:spPr>
      </p:pic>
      <p:sp>
        <p:nvSpPr>
          <p:cNvPr id="4" name="Shape 1"/>
          <p:cNvSpPr/>
          <p:nvPr/>
        </p:nvSpPr>
        <p:spPr>
          <a:xfrm>
            <a:off x="411480" y="109728"/>
            <a:ext cx="2286000" cy="329184"/>
          </a:xfrm>
          <a:prstGeom prst="roundRect">
            <a:avLst>
              <a:gd name="adj" fmla="val 16667"/>
            </a:avLst>
          </a:prstGeom>
          <a:solidFill>
            <a:srgbClr val="C9A84C"/>
          </a:solidFill>
          <a:ln w="12700">
            <a:solidFill>
              <a:srgbClr val="C9A84C"/>
            </a:solidFill>
            <a:prstDash val="solid"/>
          </a:ln>
        </p:spPr>
      </p:sp>
      <p:sp>
        <p:nvSpPr>
          <p:cNvPr id="5" name="Text 2"/>
          <p:cNvSpPr/>
          <p:nvPr/>
        </p:nvSpPr>
        <p:spPr>
          <a:xfrm>
            <a:off x="411480" y="109728"/>
            <a:ext cx="2286000" cy="32918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050" b="1" dirty="0">
                <a:solidFill>
                  <a:srgbClr val="0D1B2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מודול 6 — בלעדיות</a:t>
            </a:r>
            <a:endParaRPr lang="en-US" sz="1050" dirty="0"/>
          </a:p>
        </p:txBody>
      </p:sp>
      <p:sp>
        <p:nvSpPr>
          <p:cNvPr id="6" name="Text 3"/>
          <p:cNvSpPr/>
          <p:nvPr/>
        </p:nvSpPr>
        <p:spPr>
          <a:xfrm>
            <a:off x="411480" y="73152"/>
            <a:ext cx="7406640" cy="7498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r" rtl="1">
              <a:buNone/>
            </a:pPr>
            <a:r>
              <a:rPr lang="en-US" sz="3600" b="1" kern="0" spc="30" dirty="0">
                <a:solidFill>
                  <a:srgbClr val="0D1B2A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בלעדיות — כשהם רוצים לתת לך אותה</a:t>
            </a:r>
            <a:endParaRPr lang="en-US" sz="3600" dirty="0"/>
          </a:p>
        </p:txBody>
      </p:sp>
      <p:sp>
        <p:nvSpPr>
          <p:cNvPr id="7" name="Text 4"/>
          <p:cNvSpPr/>
          <p:nvPr/>
        </p:nvSpPr>
        <p:spPr>
          <a:xfrm>
            <a:off x="411480" y="822960"/>
            <a:ext cx="6858000" cy="34747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r" rtl="1">
              <a:buNone/>
            </a:pPr>
            <a:r>
              <a:rPr lang="en-US" sz="1400" i="1" dirty="0">
                <a:solidFill>
                  <a:srgbClr val="C9A84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הלקוח צריך לבקש לחתום — לא להרגיש לחץ</a:t>
            </a:r>
            <a:endParaRPr lang="en-US" sz="1400" dirty="0"/>
          </a:p>
        </p:txBody>
      </p:sp>
      <p:sp>
        <p:nvSpPr>
          <p:cNvPr id="8" name="Shape 5"/>
          <p:cNvSpPr/>
          <p:nvPr/>
        </p:nvSpPr>
        <p:spPr>
          <a:xfrm>
            <a:off x="411480" y="1024128"/>
            <a:ext cx="8321040" cy="25603"/>
          </a:xfrm>
          <a:prstGeom prst="rect">
            <a:avLst/>
          </a:prstGeom>
          <a:solidFill>
            <a:srgbClr val="C9A84C"/>
          </a:solidFill>
          <a:ln w="12700">
            <a:solidFill>
              <a:srgbClr val="C9A84C"/>
            </a:solidFill>
            <a:prstDash val="solid"/>
          </a:ln>
        </p:spPr>
      </p:sp>
      <p:sp>
        <p:nvSpPr>
          <p:cNvPr id="9" name="Shape 6"/>
          <p:cNvSpPr/>
          <p:nvPr/>
        </p:nvSpPr>
        <p:spPr>
          <a:xfrm>
            <a:off x="365760" y="1143000"/>
            <a:ext cx="8412480" cy="914400"/>
          </a:xfrm>
          <a:prstGeom prst="roundRect">
            <a:avLst>
              <a:gd name="adj" fmla="val 12000"/>
            </a:avLst>
          </a:prstGeom>
          <a:solidFill>
            <a:srgbClr val="1B3050"/>
          </a:solidFill>
          <a:ln w="19050">
            <a:solidFill>
              <a:srgbClr val="C9A84C"/>
            </a:solidFill>
            <a:prstDash val="solid"/>
          </a:ln>
          <a:effectLst>
            <a:outerShdw blurRad="177800" dist="50800" dir="2700000" algn="bl" rotWithShape="0">
              <a:srgbClr val="C9A84C">
                <a:alpha val="30000"/>
              </a:srgbClr>
            </a:outerShdw>
          </a:effectLst>
        </p:spPr>
      </p:sp>
      <p:sp>
        <p:nvSpPr>
          <p:cNvPr id="10" name="Text 7"/>
          <p:cNvSpPr/>
          <p:nvPr/>
        </p:nvSpPr>
        <p:spPr>
          <a:xfrm>
            <a:off x="475488" y="1188720"/>
            <a:ext cx="59436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3600" dirty="0">
                <a:solidFill>
                  <a:srgbClr val="C9A84C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❝</a:t>
            </a:r>
            <a:endParaRPr lang="en-US" sz="3600" dirty="0"/>
          </a:p>
        </p:txBody>
      </p:sp>
      <p:sp>
        <p:nvSpPr>
          <p:cNvPr id="11" name="Text 8"/>
          <p:cNvSpPr/>
          <p:nvPr/>
        </p:nvSpPr>
        <p:spPr>
          <a:xfrm>
            <a:off x="1143000" y="1252728"/>
            <a:ext cx="7452360" cy="7315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r" rtl="1">
              <a:lnSpc>
                <a:spcPct val="130000"/>
              </a:lnSpc>
              <a:buNone/>
            </a:pPr>
            <a:r>
              <a:rPr lang="en-US" sz="1350" i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"בלעדיות אינה מסמך — היא הוכחה שהלקוח בחר אותך מתוך אמון מלא"</a:t>
            </a:r>
            <a:endParaRPr lang="en-US" sz="1350" dirty="0"/>
          </a:p>
        </p:txBody>
      </p:sp>
      <p:sp>
        <p:nvSpPr>
          <p:cNvPr id="12" name="Shape 9"/>
          <p:cNvSpPr/>
          <p:nvPr/>
        </p:nvSpPr>
        <p:spPr>
          <a:xfrm>
            <a:off x="365760" y="2194560"/>
            <a:ext cx="4160520" cy="1234440"/>
          </a:xfrm>
          <a:prstGeom prst="roundRect">
            <a:avLst>
              <a:gd name="adj" fmla="val 10370"/>
            </a:avLst>
          </a:prstGeom>
          <a:solidFill>
            <a:srgbClr val="FFFFFF"/>
          </a:solidFill>
          <a:ln w="12700">
            <a:solidFill>
              <a:srgbClr val="E0EAF4"/>
            </a:solidFill>
            <a:prstDash val="solid"/>
          </a:ln>
          <a:effectLst>
            <a:outerShdw blurRad="76200" dist="25400" dir="2700000" algn="bl" rotWithShape="0">
              <a:srgbClr val="000000">
                <a:alpha val="14000"/>
              </a:srgbClr>
            </a:outerShdw>
          </a:effectLst>
        </p:spPr>
      </p:sp>
      <p:sp>
        <p:nvSpPr>
          <p:cNvPr id="13" name="Shape 10"/>
          <p:cNvSpPr/>
          <p:nvPr/>
        </p:nvSpPr>
        <p:spPr>
          <a:xfrm>
            <a:off x="3703320" y="2331720"/>
            <a:ext cx="658368" cy="658368"/>
          </a:xfrm>
          <a:prstGeom prst="ellipse">
            <a:avLst/>
          </a:prstGeom>
          <a:solidFill>
            <a:srgbClr val="0D1B2A"/>
          </a:solidFill>
          <a:ln w="19050">
            <a:solidFill>
              <a:srgbClr val="C9A84C"/>
            </a:solidFill>
            <a:prstDash val="solid"/>
          </a:ln>
        </p:spPr>
      </p:sp>
      <p:sp>
        <p:nvSpPr>
          <p:cNvPr id="14" name="Text 11"/>
          <p:cNvSpPr/>
          <p:nvPr/>
        </p:nvSpPr>
        <p:spPr>
          <a:xfrm>
            <a:off x="3703320" y="2331720"/>
            <a:ext cx="658368" cy="65836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800" b="1" dirty="0">
                <a:solidFill>
                  <a:srgbClr val="C9A84C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1</a:t>
            </a:r>
            <a:endParaRPr lang="en-US" sz="1800" dirty="0"/>
          </a:p>
        </p:txBody>
      </p:sp>
      <p:sp>
        <p:nvSpPr>
          <p:cNvPr id="15" name="Text 12"/>
          <p:cNvSpPr/>
          <p:nvPr/>
        </p:nvSpPr>
        <p:spPr>
          <a:xfrm>
            <a:off x="502920" y="2286000"/>
            <a:ext cx="3017520" cy="38404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r" rtl="1">
              <a:buNone/>
            </a:pPr>
            <a:r>
              <a:rPr lang="en-US" sz="1350" b="1" dirty="0">
                <a:solidFill>
                  <a:srgbClr val="0D1B2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בנה ערך ראשון</a:t>
            </a:r>
            <a:endParaRPr lang="en-US" sz="1350" dirty="0"/>
          </a:p>
        </p:txBody>
      </p:sp>
      <p:sp>
        <p:nvSpPr>
          <p:cNvPr id="16" name="Text 13"/>
          <p:cNvSpPr/>
          <p:nvPr/>
        </p:nvSpPr>
        <p:spPr>
          <a:xfrm>
            <a:off x="502920" y="2697480"/>
            <a:ext cx="3886200" cy="62179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r" rtl="1">
              <a:lnSpc>
                <a:spcPct val="120000"/>
              </a:lnSpc>
              <a:buNone/>
            </a:pPr>
            <a:r>
              <a:rPr lang="en-US" sz="1050" dirty="0">
                <a:solidFill>
                  <a:srgbClr val="47556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תן לפני שאתה מבקש. דו"ח שוק, ניתוח שכונה, השוואות נכסים. כשהוא מקבל ערך — הבלעדיות הגיונית</a:t>
            </a:r>
            <a:endParaRPr lang="en-US" sz="1050" dirty="0"/>
          </a:p>
        </p:txBody>
      </p:sp>
      <p:sp>
        <p:nvSpPr>
          <p:cNvPr id="17" name="Shape 14"/>
          <p:cNvSpPr/>
          <p:nvPr/>
        </p:nvSpPr>
        <p:spPr>
          <a:xfrm>
            <a:off x="4800600" y="2194560"/>
            <a:ext cx="4160520" cy="1234440"/>
          </a:xfrm>
          <a:prstGeom prst="roundRect">
            <a:avLst>
              <a:gd name="adj" fmla="val 10370"/>
            </a:avLst>
          </a:prstGeom>
          <a:solidFill>
            <a:srgbClr val="FFFFFF"/>
          </a:solidFill>
          <a:ln w="12700">
            <a:solidFill>
              <a:srgbClr val="E0EAF4"/>
            </a:solidFill>
            <a:prstDash val="solid"/>
          </a:ln>
          <a:effectLst>
            <a:outerShdw blurRad="76200" dist="25400" dir="2700000" algn="bl" rotWithShape="0">
              <a:srgbClr val="000000">
                <a:alpha val="14000"/>
              </a:srgbClr>
            </a:outerShdw>
          </a:effectLst>
        </p:spPr>
      </p:sp>
      <p:sp>
        <p:nvSpPr>
          <p:cNvPr id="18" name="Shape 15"/>
          <p:cNvSpPr/>
          <p:nvPr/>
        </p:nvSpPr>
        <p:spPr>
          <a:xfrm>
            <a:off x="8138160" y="2331720"/>
            <a:ext cx="658368" cy="658368"/>
          </a:xfrm>
          <a:prstGeom prst="ellipse">
            <a:avLst/>
          </a:prstGeom>
          <a:solidFill>
            <a:srgbClr val="0D1B2A"/>
          </a:solidFill>
          <a:ln w="19050">
            <a:solidFill>
              <a:srgbClr val="C9A84C"/>
            </a:solidFill>
            <a:prstDash val="solid"/>
          </a:ln>
        </p:spPr>
      </p:sp>
      <p:sp>
        <p:nvSpPr>
          <p:cNvPr id="19" name="Text 16"/>
          <p:cNvSpPr/>
          <p:nvPr/>
        </p:nvSpPr>
        <p:spPr>
          <a:xfrm>
            <a:off x="8138160" y="2331720"/>
            <a:ext cx="658368" cy="65836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800" b="1" dirty="0">
                <a:solidFill>
                  <a:srgbClr val="C9A84C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2</a:t>
            </a:r>
            <a:endParaRPr lang="en-US" sz="1800" dirty="0"/>
          </a:p>
        </p:txBody>
      </p:sp>
      <p:sp>
        <p:nvSpPr>
          <p:cNvPr id="20" name="Text 17"/>
          <p:cNvSpPr/>
          <p:nvPr/>
        </p:nvSpPr>
        <p:spPr>
          <a:xfrm>
            <a:off x="4937760" y="2286000"/>
            <a:ext cx="3017520" cy="38404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r" rtl="1">
              <a:buNone/>
            </a:pPr>
            <a:r>
              <a:rPr lang="en-US" sz="1350" b="1" dirty="0">
                <a:solidFill>
                  <a:srgbClr val="0D1B2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הסבר מה הוא מפסיד</a:t>
            </a:r>
            <a:endParaRPr lang="en-US" sz="1350" dirty="0"/>
          </a:p>
        </p:txBody>
      </p:sp>
      <p:sp>
        <p:nvSpPr>
          <p:cNvPr id="21" name="Text 18"/>
          <p:cNvSpPr/>
          <p:nvPr/>
        </p:nvSpPr>
        <p:spPr>
          <a:xfrm>
            <a:off x="4937760" y="2697480"/>
            <a:ext cx="3886200" cy="62179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r" rtl="1">
              <a:lnSpc>
                <a:spcPct val="120000"/>
              </a:lnSpc>
              <a:buNone/>
            </a:pPr>
            <a:r>
              <a:rPr lang="en-US" sz="1050" dirty="0">
                <a:solidFill>
                  <a:srgbClr val="47556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"ללא בלעדיות אני לא יכול לשמור עליה, להציג אתכם ראשונים, או לנהל מו"מ בשמכם"</a:t>
            </a:r>
            <a:endParaRPr lang="en-US" sz="1050" dirty="0"/>
          </a:p>
        </p:txBody>
      </p:sp>
      <p:sp>
        <p:nvSpPr>
          <p:cNvPr id="22" name="Shape 19"/>
          <p:cNvSpPr/>
          <p:nvPr/>
        </p:nvSpPr>
        <p:spPr>
          <a:xfrm>
            <a:off x="365760" y="3611880"/>
            <a:ext cx="4160520" cy="1234440"/>
          </a:xfrm>
          <a:prstGeom prst="roundRect">
            <a:avLst>
              <a:gd name="adj" fmla="val 10370"/>
            </a:avLst>
          </a:prstGeom>
          <a:solidFill>
            <a:srgbClr val="FFFFFF"/>
          </a:solidFill>
          <a:ln w="12700">
            <a:solidFill>
              <a:srgbClr val="E0EAF4"/>
            </a:solidFill>
            <a:prstDash val="solid"/>
          </a:ln>
          <a:effectLst>
            <a:outerShdw blurRad="76200" dist="25400" dir="2700000" algn="bl" rotWithShape="0">
              <a:srgbClr val="000000">
                <a:alpha val="14000"/>
              </a:srgbClr>
            </a:outerShdw>
          </a:effectLst>
        </p:spPr>
      </p:sp>
      <p:sp>
        <p:nvSpPr>
          <p:cNvPr id="23" name="Shape 20"/>
          <p:cNvSpPr/>
          <p:nvPr/>
        </p:nvSpPr>
        <p:spPr>
          <a:xfrm>
            <a:off x="3703320" y="3749040"/>
            <a:ext cx="658368" cy="658368"/>
          </a:xfrm>
          <a:prstGeom prst="ellipse">
            <a:avLst/>
          </a:prstGeom>
          <a:solidFill>
            <a:srgbClr val="0D1B2A"/>
          </a:solidFill>
          <a:ln w="19050">
            <a:solidFill>
              <a:srgbClr val="C9A84C"/>
            </a:solidFill>
            <a:prstDash val="solid"/>
          </a:ln>
        </p:spPr>
      </p:sp>
      <p:sp>
        <p:nvSpPr>
          <p:cNvPr id="24" name="Text 21"/>
          <p:cNvSpPr/>
          <p:nvPr/>
        </p:nvSpPr>
        <p:spPr>
          <a:xfrm>
            <a:off x="3703320" y="3749040"/>
            <a:ext cx="658368" cy="65836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800" b="1" dirty="0">
                <a:solidFill>
                  <a:srgbClr val="C9A84C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3</a:t>
            </a:r>
            <a:endParaRPr lang="en-US" sz="1800" dirty="0"/>
          </a:p>
        </p:txBody>
      </p:sp>
      <p:sp>
        <p:nvSpPr>
          <p:cNvPr id="25" name="Text 22"/>
          <p:cNvSpPr/>
          <p:nvPr/>
        </p:nvSpPr>
        <p:spPr>
          <a:xfrm>
            <a:off x="502920" y="3703320"/>
            <a:ext cx="3017520" cy="38404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r" rtl="1">
              <a:buNone/>
            </a:pPr>
            <a:r>
              <a:rPr lang="en-US" sz="1350" b="1" dirty="0">
                <a:solidFill>
                  <a:srgbClr val="0D1B2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שאל על החשש</a:t>
            </a:r>
            <a:endParaRPr lang="en-US" sz="1350" dirty="0"/>
          </a:p>
        </p:txBody>
      </p:sp>
      <p:sp>
        <p:nvSpPr>
          <p:cNvPr id="26" name="Text 23"/>
          <p:cNvSpPr/>
          <p:nvPr/>
        </p:nvSpPr>
        <p:spPr>
          <a:xfrm>
            <a:off x="502920" y="4114800"/>
            <a:ext cx="3886200" cy="62179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r" rtl="1">
              <a:lnSpc>
                <a:spcPct val="120000"/>
              </a:lnSpc>
              <a:buNone/>
            </a:pPr>
            <a:r>
              <a:rPr lang="en-US" sz="1050" dirty="0">
                <a:solidFill>
                  <a:srgbClr val="47556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"מה מפריע לכם לחתום עכשיו?" — כמעט תמיד: חוסר אמון או חוויה רעה מהעבר. טפל בה</a:t>
            </a:r>
            <a:endParaRPr lang="en-US" sz="1050" dirty="0"/>
          </a:p>
        </p:txBody>
      </p:sp>
      <p:sp>
        <p:nvSpPr>
          <p:cNvPr id="27" name="Shape 24"/>
          <p:cNvSpPr/>
          <p:nvPr/>
        </p:nvSpPr>
        <p:spPr>
          <a:xfrm>
            <a:off x="4800600" y="3611880"/>
            <a:ext cx="4160520" cy="1234440"/>
          </a:xfrm>
          <a:prstGeom prst="roundRect">
            <a:avLst>
              <a:gd name="adj" fmla="val 10370"/>
            </a:avLst>
          </a:prstGeom>
          <a:solidFill>
            <a:srgbClr val="FFFFFF"/>
          </a:solidFill>
          <a:ln w="12700">
            <a:solidFill>
              <a:srgbClr val="E0EAF4"/>
            </a:solidFill>
            <a:prstDash val="solid"/>
          </a:ln>
          <a:effectLst>
            <a:outerShdw blurRad="76200" dist="25400" dir="2700000" algn="bl" rotWithShape="0">
              <a:srgbClr val="000000">
                <a:alpha val="14000"/>
              </a:srgbClr>
            </a:outerShdw>
          </a:effectLst>
        </p:spPr>
      </p:sp>
      <p:sp>
        <p:nvSpPr>
          <p:cNvPr id="28" name="Shape 25"/>
          <p:cNvSpPr/>
          <p:nvPr/>
        </p:nvSpPr>
        <p:spPr>
          <a:xfrm>
            <a:off x="8138160" y="3749040"/>
            <a:ext cx="658368" cy="658368"/>
          </a:xfrm>
          <a:prstGeom prst="ellipse">
            <a:avLst/>
          </a:prstGeom>
          <a:solidFill>
            <a:srgbClr val="0D1B2A"/>
          </a:solidFill>
          <a:ln w="19050">
            <a:solidFill>
              <a:srgbClr val="C9A84C"/>
            </a:solidFill>
            <a:prstDash val="solid"/>
          </a:ln>
        </p:spPr>
      </p:sp>
      <p:sp>
        <p:nvSpPr>
          <p:cNvPr id="29" name="Text 26"/>
          <p:cNvSpPr/>
          <p:nvPr/>
        </p:nvSpPr>
        <p:spPr>
          <a:xfrm>
            <a:off x="8138160" y="3749040"/>
            <a:ext cx="658368" cy="65836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800" b="1" dirty="0">
                <a:solidFill>
                  <a:srgbClr val="C9A84C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4</a:t>
            </a:r>
            <a:endParaRPr lang="en-US" sz="1800" dirty="0"/>
          </a:p>
        </p:txBody>
      </p:sp>
      <p:sp>
        <p:nvSpPr>
          <p:cNvPr id="30" name="Text 27"/>
          <p:cNvSpPr/>
          <p:nvPr/>
        </p:nvSpPr>
        <p:spPr>
          <a:xfrm>
            <a:off x="4937760" y="3703320"/>
            <a:ext cx="3017520" cy="38404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r" rtl="1">
              <a:buNone/>
            </a:pPr>
            <a:r>
              <a:rPr lang="en-US" sz="1350" b="1" dirty="0">
                <a:solidFill>
                  <a:srgbClr val="0D1B2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הצע חבילה ברורה</a:t>
            </a:r>
            <a:endParaRPr lang="en-US" sz="1350" dirty="0"/>
          </a:p>
        </p:txBody>
      </p:sp>
      <p:sp>
        <p:nvSpPr>
          <p:cNvPr id="31" name="Text 28"/>
          <p:cNvSpPr/>
          <p:nvPr/>
        </p:nvSpPr>
        <p:spPr>
          <a:xfrm>
            <a:off x="4937760" y="4114800"/>
            <a:ext cx="3886200" cy="62179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r" rtl="1">
              <a:lnSpc>
                <a:spcPct val="120000"/>
              </a:lnSpc>
              <a:buNone/>
            </a:pPr>
            <a:r>
              <a:rPr lang="en-US" sz="1050" dirty="0">
                <a:solidFill>
                  <a:srgbClr val="47556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"אתחייב: דו"ח שבועי, 3 נכסים ראשונים, מו"מ בשמכם, 24/7. תמורת 60 יום בלעדיות"</a:t>
            </a:r>
            <a:endParaRPr lang="en-US" sz="1050" dirty="0"/>
          </a:p>
        </p:txBody>
      </p:sp>
      <p:sp>
        <p:nvSpPr>
          <p:cNvPr id="32" name="Shape 29"/>
          <p:cNvSpPr/>
          <p:nvPr/>
        </p:nvSpPr>
        <p:spPr>
          <a:xfrm>
            <a:off x="365760" y="4645152"/>
            <a:ext cx="8412480" cy="713232"/>
          </a:xfrm>
          <a:prstGeom prst="roundRect">
            <a:avLst>
              <a:gd name="adj" fmla="val 12821"/>
            </a:avLst>
          </a:prstGeom>
          <a:solidFill>
            <a:srgbClr val="C9A84C"/>
          </a:solidFill>
          <a:ln w="12700">
            <a:solidFill>
              <a:srgbClr val="C9A84C"/>
            </a:solidFill>
            <a:prstDash val="solid"/>
          </a:ln>
          <a:effectLst>
            <a:outerShdw blurRad="177800" dist="50800" dir="2700000" algn="bl" rotWithShape="0">
              <a:srgbClr val="C9A84C">
                <a:alpha val="30000"/>
              </a:srgbClr>
            </a:outerShdw>
          </a:effectLst>
        </p:spPr>
      </p:sp>
      <p:sp>
        <p:nvSpPr>
          <p:cNvPr id="33" name="Text 30"/>
          <p:cNvSpPr/>
          <p:nvPr/>
        </p:nvSpPr>
        <p:spPr>
          <a:xfrm>
            <a:off x="502920" y="4645152"/>
            <a:ext cx="8183880" cy="7132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 rtl="1">
              <a:buNone/>
            </a:pPr>
            <a:r>
              <a:rPr lang="en-US" sz="1300" b="1" dirty="0">
                <a:solidFill>
                  <a:srgbClr val="0D1B2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🤝  הסכמה לבלעדיות = פסגת האמון. הגע אליה בהדרגה — ולא בכוח</a:t>
            </a:r>
            <a:endParaRPr lang="en-US" sz="13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0D1B2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4864"/>
          </a:xfrm>
          <a:prstGeom prst="rect">
            <a:avLst/>
          </a:prstGeom>
          <a:solidFill>
            <a:srgbClr val="C9A84C"/>
          </a:solidFill>
          <a:ln w="12700">
            <a:solidFill>
              <a:srgbClr val="C9A84C"/>
            </a:solidFill>
            <a:prstDash val="solid"/>
          </a:ln>
        </p:spPr>
      </p:sp>
      <p:pic>
        <p:nvPicPr>
          <p:cNvPr id="3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909560" y="73152"/>
            <a:ext cx="1005840" cy="1005840"/>
          </a:xfrm>
          <a:prstGeom prst="rect">
            <a:avLst/>
          </a:prstGeom>
        </p:spPr>
      </p:pic>
      <p:sp>
        <p:nvSpPr>
          <p:cNvPr id="4" name="Shape 1"/>
          <p:cNvSpPr/>
          <p:nvPr/>
        </p:nvSpPr>
        <p:spPr>
          <a:xfrm>
            <a:off x="411480" y="109728"/>
            <a:ext cx="2286000" cy="329184"/>
          </a:xfrm>
          <a:prstGeom prst="roundRect">
            <a:avLst>
              <a:gd name="adj" fmla="val 16667"/>
            </a:avLst>
          </a:prstGeom>
          <a:solidFill>
            <a:srgbClr val="1E3A5F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5" name="Text 2"/>
          <p:cNvSpPr/>
          <p:nvPr/>
        </p:nvSpPr>
        <p:spPr>
          <a:xfrm>
            <a:off x="411480" y="109728"/>
            <a:ext cx="2286000" cy="32918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050" b="1" dirty="0">
                <a:solidFill>
                  <a:srgbClr val="C9A84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קריאת אנשים</a:t>
            </a:r>
            <a:endParaRPr lang="en-US" sz="1050" dirty="0"/>
          </a:p>
        </p:txBody>
      </p:sp>
      <p:sp>
        <p:nvSpPr>
          <p:cNvPr id="6" name="Text 3"/>
          <p:cNvSpPr/>
          <p:nvPr/>
        </p:nvSpPr>
        <p:spPr>
          <a:xfrm>
            <a:off x="411480" y="73152"/>
            <a:ext cx="7406640" cy="7498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r" rtl="1">
              <a:buNone/>
            </a:pPr>
            <a:r>
              <a:rPr lang="en-US" sz="3600" b="1" kern="0" spc="30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מיקרו-הבעות — לקרוא מה שלא נאמר</a:t>
            </a:r>
            <a:endParaRPr lang="en-US" sz="3600" dirty="0"/>
          </a:p>
        </p:txBody>
      </p:sp>
      <p:sp>
        <p:nvSpPr>
          <p:cNvPr id="7" name="Text 4"/>
          <p:cNvSpPr/>
          <p:nvPr/>
        </p:nvSpPr>
        <p:spPr>
          <a:xfrm>
            <a:off x="411480" y="822960"/>
            <a:ext cx="6858000" cy="34747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r" rtl="1">
              <a:buNone/>
            </a:pPr>
            <a:r>
              <a:rPr lang="en-US" sz="1400" i="1" dirty="0">
                <a:solidFill>
                  <a:srgbClr val="E8C96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 שניות — ואתה כבר יודע אם יש עסקה</a:t>
            </a:r>
            <a:endParaRPr lang="en-US" sz="1400" dirty="0"/>
          </a:p>
        </p:txBody>
      </p:sp>
      <p:sp>
        <p:nvSpPr>
          <p:cNvPr id="8" name="Shape 5"/>
          <p:cNvSpPr/>
          <p:nvPr/>
        </p:nvSpPr>
        <p:spPr>
          <a:xfrm>
            <a:off x="411480" y="1005840"/>
            <a:ext cx="8321040" cy="25603"/>
          </a:xfrm>
          <a:prstGeom prst="rect">
            <a:avLst/>
          </a:prstGeom>
          <a:solidFill>
            <a:srgbClr val="C9A84C"/>
          </a:solidFill>
          <a:ln w="12700">
            <a:solidFill>
              <a:srgbClr val="C9A84C"/>
            </a:solidFill>
            <a:prstDash val="solid"/>
          </a:ln>
        </p:spPr>
      </p:sp>
      <p:sp>
        <p:nvSpPr>
          <p:cNvPr id="9" name="Shape 6"/>
          <p:cNvSpPr/>
          <p:nvPr/>
        </p:nvSpPr>
        <p:spPr>
          <a:xfrm>
            <a:off x="365760" y="1170432"/>
            <a:ext cx="4160520" cy="3703320"/>
          </a:xfrm>
          <a:prstGeom prst="roundRect">
            <a:avLst>
              <a:gd name="adj" fmla="val 3457"/>
            </a:avLst>
          </a:prstGeom>
          <a:solidFill>
            <a:srgbClr val="0F3320"/>
          </a:solidFill>
          <a:ln w="15240">
            <a:solidFill>
              <a:srgbClr val="15803D"/>
            </a:solidFill>
            <a:prstDash val="solid"/>
          </a:ln>
          <a:effectLst>
            <a:outerShdw blurRad="152400" dist="50800" dir="2700000" algn="bl" rotWithShape="0">
              <a:srgbClr val="000000">
                <a:alpha val="25000"/>
              </a:srgbClr>
            </a:outerShdw>
          </a:effectLst>
        </p:spPr>
      </p:sp>
      <p:sp>
        <p:nvSpPr>
          <p:cNvPr id="10" name="Text 7"/>
          <p:cNvSpPr/>
          <p:nvPr/>
        </p:nvSpPr>
        <p:spPr>
          <a:xfrm>
            <a:off x="502920" y="1261872"/>
            <a:ext cx="3886200" cy="38404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r" rtl="1">
              <a:buNone/>
            </a:pPr>
            <a:r>
              <a:rPr lang="en-US" sz="1350" b="1" dirty="0">
                <a:solidFill>
                  <a:srgbClr val="1580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✅ סימנים חיוביים — תתקדם</a:t>
            </a:r>
            <a:endParaRPr lang="en-US" sz="1350" dirty="0"/>
          </a:p>
        </p:txBody>
      </p:sp>
      <p:sp>
        <p:nvSpPr>
          <p:cNvPr id="11" name="Shape 8"/>
          <p:cNvSpPr/>
          <p:nvPr/>
        </p:nvSpPr>
        <p:spPr>
          <a:xfrm>
            <a:off x="502920" y="1719072"/>
            <a:ext cx="3886200" cy="429768"/>
          </a:xfrm>
          <a:prstGeom prst="roundRect">
            <a:avLst>
              <a:gd name="adj" fmla="val 14894"/>
            </a:avLst>
          </a:prstGeom>
          <a:solidFill>
            <a:srgbClr val="0A2416"/>
          </a:solidFill>
          <a:ln w="12700">
            <a:solidFill>
              <a:srgbClr val="166534"/>
            </a:solidFill>
            <a:prstDash val="solid"/>
          </a:ln>
        </p:spPr>
      </p:sp>
      <p:sp>
        <p:nvSpPr>
          <p:cNvPr id="12" name="Text 9"/>
          <p:cNvSpPr/>
          <p:nvPr/>
        </p:nvSpPr>
        <p:spPr>
          <a:xfrm>
            <a:off x="640080" y="1737360"/>
            <a:ext cx="1645920" cy="23774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r" rtl="1">
              <a:buNone/>
            </a:pPr>
            <a:r>
              <a:rPr lang="en-US" sz="1150" b="1" dirty="0">
                <a:solidFill>
                  <a:srgbClr val="86EFA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◆ נשים קדימה</a:t>
            </a:r>
            <a:endParaRPr lang="en-US" sz="1150" dirty="0"/>
          </a:p>
        </p:txBody>
      </p:sp>
      <p:sp>
        <p:nvSpPr>
          <p:cNvPr id="13" name="Text 10"/>
          <p:cNvSpPr/>
          <p:nvPr/>
        </p:nvSpPr>
        <p:spPr>
          <a:xfrm>
            <a:off x="640080" y="1975104"/>
            <a:ext cx="3657600" cy="1828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r" rtl="1">
              <a:buNone/>
            </a:pPr>
            <a:r>
              <a:rPr lang="en-US" sz="1000" dirty="0">
                <a:solidFill>
                  <a:srgbClr val="94A3B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מוכן ומעוניין</a:t>
            </a:r>
            <a:endParaRPr lang="en-US" sz="1000" dirty="0"/>
          </a:p>
        </p:txBody>
      </p:sp>
      <p:sp>
        <p:nvSpPr>
          <p:cNvPr id="14" name="Shape 11"/>
          <p:cNvSpPr/>
          <p:nvPr/>
        </p:nvSpPr>
        <p:spPr>
          <a:xfrm>
            <a:off x="502920" y="2221992"/>
            <a:ext cx="3886200" cy="429768"/>
          </a:xfrm>
          <a:prstGeom prst="roundRect">
            <a:avLst>
              <a:gd name="adj" fmla="val 14894"/>
            </a:avLst>
          </a:prstGeom>
          <a:solidFill>
            <a:srgbClr val="0A2416"/>
          </a:solidFill>
          <a:ln w="12700">
            <a:solidFill>
              <a:srgbClr val="166534"/>
            </a:solidFill>
            <a:prstDash val="solid"/>
          </a:ln>
        </p:spPr>
      </p:sp>
      <p:sp>
        <p:nvSpPr>
          <p:cNvPr id="15" name="Text 12"/>
          <p:cNvSpPr/>
          <p:nvPr/>
        </p:nvSpPr>
        <p:spPr>
          <a:xfrm>
            <a:off x="640080" y="2240280"/>
            <a:ext cx="1645920" cy="23774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r" rtl="1">
              <a:buNone/>
            </a:pPr>
            <a:r>
              <a:rPr lang="en-US" sz="1150" b="1" dirty="0">
                <a:solidFill>
                  <a:srgbClr val="86EFA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◆ ידיים פתוחות</a:t>
            </a:r>
            <a:endParaRPr lang="en-US" sz="1150" dirty="0"/>
          </a:p>
        </p:txBody>
      </p:sp>
      <p:sp>
        <p:nvSpPr>
          <p:cNvPr id="16" name="Text 13"/>
          <p:cNvSpPr/>
          <p:nvPr/>
        </p:nvSpPr>
        <p:spPr>
          <a:xfrm>
            <a:off x="640080" y="2478024"/>
            <a:ext cx="3657600" cy="1828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r" rtl="1">
              <a:buNone/>
            </a:pPr>
            <a:r>
              <a:rPr lang="en-US" sz="1000" dirty="0">
                <a:solidFill>
                  <a:srgbClr val="94A3B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פתוח לשכנוע</a:t>
            </a:r>
            <a:endParaRPr lang="en-US" sz="1000" dirty="0"/>
          </a:p>
        </p:txBody>
      </p:sp>
      <p:sp>
        <p:nvSpPr>
          <p:cNvPr id="17" name="Shape 14"/>
          <p:cNvSpPr/>
          <p:nvPr/>
        </p:nvSpPr>
        <p:spPr>
          <a:xfrm>
            <a:off x="502920" y="2724912"/>
            <a:ext cx="3886200" cy="429768"/>
          </a:xfrm>
          <a:prstGeom prst="roundRect">
            <a:avLst>
              <a:gd name="adj" fmla="val 14894"/>
            </a:avLst>
          </a:prstGeom>
          <a:solidFill>
            <a:srgbClr val="0A2416"/>
          </a:solidFill>
          <a:ln w="12700">
            <a:solidFill>
              <a:srgbClr val="166534"/>
            </a:solidFill>
            <a:prstDash val="solid"/>
          </a:ln>
        </p:spPr>
      </p:sp>
      <p:sp>
        <p:nvSpPr>
          <p:cNvPr id="18" name="Text 15"/>
          <p:cNvSpPr/>
          <p:nvPr/>
        </p:nvSpPr>
        <p:spPr>
          <a:xfrm>
            <a:off x="640080" y="2743200"/>
            <a:ext cx="1645920" cy="23774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r" rtl="1">
              <a:buNone/>
            </a:pPr>
            <a:r>
              <a:rPr lang="en-US" sz="1150" b="1" dirty="0">
                <a:solidFill>
                  <a:srgbClr val="86EFA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◆ גבה מורם + חיוך</a:t>
            </a:r>
            <a:endParaRPr lang="en-US" sz="1150" dirty="0"/>
          </a:p>
        </p:txBody>
      </p:sp>
      <p:sp>
        <p:nvSpPr>
          <p:cNvPr id="19" name="Text 16"/>
          <p:cNvSpPr/>
          <p:nvPr/>
        </p:nvSpPr>
        <p:spPr>
          <a:xfrm>
            <a:off x="640080" y="2980944"/>
            <a:ext cx="3657600" cy="1828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r" rtl="1">
              <a:buNone/>
            </a:pPr>
            <a:r>
              <a:rPr lang="en-US" sz="1000" dirty="0">
                <a:solidFill>
                  <a:srgbClr val="94A3B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עניין אמיתי</a:t>
            </a:r>
            <a:endParaRPr lang="en-US" sz="1000" dirty="0"/>
          </a:p>
        </p:txBody>
      </p:sp>
      <p:sp>
        <p:nvSpPr>
          <p:cNvPr id="20" name="Shape 17"/>
          <p:cNvSpPr/>
          <p:nvPr/>
        </p:nvSpPr>
        <p:spPr>
          <a:xfrm>
            <a:off x="502920" y="3227832"/>
            <a:ext cx="3886200" cy="429768"/>
          </a:xfrm>
          <a:prstGeom prst="roundRect">
            <a:avLst>
              <a:gd name="adj" fmla="val 14894"/>
            </a:avLst>
          </a:prstGeom>
          <a:solidFill>
            <a:srgbClr val="0A2416"/>
          </a:solidFill>
          <a:ln w="12700">
            <a:solidFill>
              <a:srgbClr val="166534"/>
            </a:solidFill>
            <a:prstDash val="solid"/>
          </a:ln>
        </p:spPr>
      </p:sp>
      <p:sp>
        <p:nvSpPr>
          <p:cNvPr id="21" name="Text 18"/>
          <p:cNvSpPr/>
          <p:nvPr/>
        </p:nvSpPr>
        <p:spPr>
          <a:xfrm>
            <a:off x="640080" y="3246120"/>
            <a:ext cx="1645920" cy="23774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r" rtl="1">
              <a:buNone/>
            </a:pPr>
            <a:r>
              <a:rPr lang="en-US" sz="1150" b="1" dirty="0">
                <a:solidFill>
                  <a:srgbClr val="86EFA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◆ מגע פנים</a:t>
            </a:r>
            <a:endParaRPr lang="en-US" sz="1150" dirty="0"/>
          </a:p>
        </p:txBody>
      </p:sp>
      <p:sp>
        <p:nvSpPr>
          <p:cNvPr id="22" name="Text 19"/>
          <p:cNvSpPr/>
          <p:nvPr/>
        </p:nvSpPr>
        <p:spPr>
          <a:xfrm>
            <a:off x="640080" y="3483864"/>
            <a:ext cx="3657600" cy="1828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r" rtl="1">
              <a:buNone/>
            </a:pPr>
            <a:r>
              <a:rPr lang="en-US" sz="1000" dirty="0">
                <a:solidFill>
                  <a:srgbClr val="94A3B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מעבד — קרוב להחלטה</a:t>
            </a:r>
            <a:endParaRPr lang="en-US" sz="1000" dirty="0"/>
          </a:p>
        </p:txBody>
      </p:sp>
      <p:sp>
        <p:nvSpPr>
          <p:cNvPr id="23" name="Shape 20"/>
          <p:cNvSpPr/>
          <p:nvPr/>
        </p:nvSpPr>
        <p:spPr>
          <a:xfrm>
            <a:off x="502920" y="3730752"/>
            <a:ext cx="3886200" cy="429768"/>
          </a:xfrm>
          <a:prstGeom prst="roundRect">
            <a:avLst>
              <a:gd name="adj" fmla="val 14894"/>
            </a:avLst>
          </a:prstGeom>
          <a:solidFill>
            <a:srgbClr val="0A2416"/>
          </a:solidFill>
          <a:ln w="12700">
            <a:solidFill>
              <a:srgbClr val="166534"/>
            </a:solidFill>
            <a:prstDash val="solid"/>
          </a:ln>
        </p:spPr>
      </p:sp>
      <p:sp>
        <p:nvSpPr>
          <p:cNvPr id="24" name="Text 21"/>
          <p:cNvSpPr/>
          <p:nvPr/>
        </p:nvSpPr>
        <p:spPr>
          <a:xfrm>
            <a:off x="640080" y="3749040"/>
            <a:ext cx="1645920" cy="23774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r" rtl="1">
              <a:buNone/>
            </a:pPr>
            <a:r>
              <a:rPr lang="en-US" sz="1150" b="1" dirty="0">
                <a:solidFill>
                  <a:srgbClr val="86EFA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◆ מסתכל בנכס</a:t>
            </a:r>
            <a:endParaRPr lang="en-US" sz="1150" dirty="0"/>
          </a:p>
        </p:txBody>
      </p:sp>
      <p:sp>
        <p:nvSpPr>
          <p:cNvPr id="25" name="Text 22"/>
          <p:cNvSpPr/>
          <p:nvPr/>
        </p:nvSpPr>
        <p:spPr>
          <a:xfrm>
            <a:off x="640080" y="3986784"/>
            <a:ext cx="3657600" cy="1828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r" rtl="1">
              <a:buNone/>
            </a:pPr>
            <a:r>
              <a:rPr lang="en-US" sz="1000" dirty="0">
                <a:solidFill>
                  <a:srgbClr val="94A3B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שוקל את ה-YES</a:t>
            </a:r>
            <a:endParaRPr lang="en-US" sz="1000" dirty="0"/>
          </a:p>
        </p:txBody>
      </p:sp>
      <p:sp>
        <p:nvSpPr>
          <p:cNvPr id="26" name="Shape 23"/>
          <p:cNvSpPr/>
          <p:nvPr/>
        </p:nvSpPr>
        <p:spPr>
          <a:xfrm>
            <a:off x="502920" y="4233672"/>
            <a:ext cx="3886200" cy="429768"/>
          </a:xfrm>
          <a:prstGeom prst="roundRect">
            <a:avLst>
              <a:gd name="adj" fmla="val 14894"/>
            </a:avLst>
          </a:prstGeom>
          <a:solidFill>
            <a:srgbClr val="0A2416"/>
          </a:solidFill>
          <a:ln w="12700">
            <a:solidFill>
              <a:srgbClr val="166534"/>
            </a:solidFill>
            <a:prstDash val="solid"/>
          </a:ln>
        </p:spPr>
      </p:sp>
      <p:sp>
        <p:nvSpPr>
          <p:cNvPr id="27" name="Text 24"/>
          <p:cNvSpPr/>
          <p:nvPr/>
        </p:nvSpPr>
        <p:spPr>
          <a:xfrm>
            <a:off x="640080" y="4251960"/>
            <a:ext cx="1645920" cy="23774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r" rtl="1">
              <a:buNone/>
            </a:pPr>
            <a:r>
              <a:rPr lang="en-US" sz="1150" b="1" dirty="0">
                <a:solidFill>
                  <a:srgbClr val="86EFA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◆ עיניים מרחיבות</a:t>
            </a:r>
            <a:endParaRPr lang="en-US" sz="1150" dirty="0"/>
          </a:p>
        </p:txBody>
      </p:sp>
      <p:sp>
        <p:nvSpPr>
          <p:cNvPr id="28" name="Text 25"/>
          <p:cNvSpPr/>
          <p:nvPr/>
        </p:nvSpPr>
        <p:spPr>
          <a:xfrm>
            <a:off x="640080" y="4489704"/>
            <a:ext cx="3657600" cy="1828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r" rtl="1">
              <a:buNone/>
            </a:pPr>
            <a:r>
              <a:rPr lang="en-US" sz="1000" dirty="0">
                <a:solidFill>
                  <a:srgbClr val="94A3B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מצא מה שחיפש</a:t>
            </a:r>
            <a:endParaRPr lang="en-US" sz="1000" dirty="0"/>
          </a:p>
        </p:txBody>
      </p:sp>
      <p:sp>
        <p:nvSpPr>
          <p:cNvPr id="29" name="Shape 26"/>
          <p:cNvSpPr/>
          <p:nvPr/>
        </p:nvSpPr>
        <p:spPr>
          <a:xfrm>
            <a:off x="4709160" y="1170432"/>
            <a:ext cx="4160520" cy="3703320"/>
          </a:xfrm>
          <a:prstGeom prst="roundRect">
            <a:avLst>
              <a:gd name="adj" fmla="val 3457"/>
            </a:avLst>
          </a:prstGeom>
          <a:solidFill>
            <a:srgbClr val="3B0B0B"/>
          </a:solidFill>
          <a:ln w="15240">
            <a:solidFill>
              <a:srgbClr val="B91C1C"/>
            </a:solidFill>
            <a:prstDash val="solid"/>
          </a:ln>
          <a:effectLst>
            <a:outerShdw blurRad="152400" dist="50800" dir="2700000" algn="bl" rotWithShape="0">
              <a:srgbClr val="000000">
                <a:alpha val="25000"/>
              </a:srgbClr>
            </a:outerShdw>
          </a:effectLst>
        </p:spPr>
      </p:sp>
      <p:sp>
        <p:nvSpPr>
          <p:cNvPr id="30" name="Text 27"/>
          <p:cNvSpPr/>
          <p:nvPr/>
        </p:nvSpPr>
        <p:spPr>
          <a:xfrm>
            <a:off x="4846320" y="1261872"/>
            <a:ext cx="3886200" cy="38404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r" rtl="1">
              <a:buNone/>
            </a:pPr>
            <a:r>
              <a:rPr lang="en-US" sz="1350" b="1" dirty="0">
                <a:solidFill>
                  <a:srgbClr val="B91C1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❌ סימני אזהרה — שנה כיוון</a:t>
            </a:r>
            <a:endParaRPr lang="en-US" sz="1350" dirty="0"/>
          </a:p>
        </p:txBody>
      </p:sp>
      <p:sp>
        <p:nvSpPr>
          <p:cNvPr id="31" name="Shape 28"/>
          <p:cNvSpPr/>
          <p:nvPr/>
        </p:nvSpPr>
        <p:spPr>
          <a:xfrm>
            <a:off x="4846320" y="1719072"/>
            <a:ext cx="3886200" cy="429768"/>
          </a:xfrm>
          <a:prstGeom prst="roundRect">
            <a:avLst>
              <a:gd name="adj" fmla="val 14894"/>
            </a:avLst>
          </a:prstGeom>
          <a:solidFill>
            <a:srgbClr val="1F0808"/>
          </a:solidFill>
          <a:ln w="12700">
            <a:solidFill>
              <a:srgbClr val="991B1B"/>
            </a:solidFill>
            <a:prstDash val="solid"/>
          </a:ln>
        </p:spPr>
      </p:sp>
      <p:sp>
        <p:nvSpPr>
          <p:cNvPr id="32" name="Text 29"/>
          <p:cNvSpPr/>
          <p:nvPr/>
        </p:nvSpPr>
        <p:spPr>
          <a:xfrm>
            <a:off x="4983480" y="1737360"/>
            <a:ext cx="1645920" cy="23774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r" rtl="1">
              <a:buNone/>
            </a:pPr>
            <a:r>
              <a:rPr lang="en-US" sz="1150" b="1" dirty="0">
                <a:solidFill>
                  <a:srgbClr val="FCA5A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◆ ידיים צלובות</a:t>
            </a:r>
            <a:endParaRPr lang="en-US" sz="1150" dirty="0"/>
          </a:p>
        </p:txBody>
      </p:sp>
      <p:sp>
        <p:nvSpPr>
          <p:cNvPr id="33" name="Text 30"/>
          <p:cNvSpPr/>
          <p:nvPr/>
        </p:nvSpPr>
        <p:spPr>
          <a:xfrm>
            <a:off x="4983480" y="1975104"/>
            <a:ext cx="3657600" cy="1828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r" rtl="1">
              <a:buNone/>
            </a:pPr>
            <a:r>
              <a:rPr lang="en-US" sz="1000" dirty="0">
                <a:solidFill>
                  <a:srgbClr val="94A3B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הגנה — משהו מפריע</a:t>
            </a:r>
            <a:endParaRPr lang="en-US" sz="1000" dirty="0"/>
          </a:p>
        </p:txBody>
      </p:sp>
      <p:sp>
        <p:nvSpPr>
          <p:cNvPr id="34" name="Shape 31"/>
          <p:cNvSpPr/>
          <p:nvPr/>
        </p:nvSpPr>
        <p:spPr>
          <a:xfrm>
            <a:off x="4846320" y="2221992"/>
            <a:ext cx="3886200" cy="429768"/>
          </a:xfrm>
          <a:prstGeom prst="roundRect">
            <a:avLst>
              <a:gd name="adj" fmla="val 14894"/>
            </a:avLst>
          </a:prstGeom>
          <a:solidFill>
            <a:srgbClr val="1F0808"/>
          </a:solidFill>
          <a:ln w="12700">
            <a:solidFill>
              <a:srgbClr val="991B1B"/>
            </a:solidFill>
            <a:prstDash val="solid"/>
          </a:ln>
        </p:spPr>
      </p:sp>
      <p:sp>
        <p:nvSpPr>
          <p:cNvPr id="35" name="Text 32"/>
          <p:cNvSpPr/>
          <p:nvPr/>
        </p:nvSpPr>
        <p:spPr>
          <a:xfrm>
            <a:off x="4983480" y="2240280"/>
            <a:ext cx="1645920" cy="23774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r" rtl="1">
              <a:buNone/>
            </a:pPr>
            <a:r>
              <a:rPr lang="en-US" sz="1150" b="1" dirty="0">
                <a:solidFill>
                  <a:srgbClr val="FCA5A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◆ מסתכל בטלפון</a:t>
            </a:r>
            <a:endParaRPr lang="en-US" sz="1150" dirty="0"/>
          </a:p>
        </p:txBody>
      </p:sp>
      <p:sp>
        <p:nvSpPr>
          <p:cNvPr id="36" name="Text 33"/>
          <p:cNvSpPr/>
          <p:nvPr/>
        </p:nvSpPr>
        <p:spPr>
          <a:xfrm>
            <a:off x="4983480" y="2478024"/>
            <a:ext cx="3657600" cy="1828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r" rtl="1">
              <a:buNone/>
            </a:pPr>
            <a:r>
              <a:rPr lang="en-US" sz="1000" dirty="0">
                <a:solidFill>
                  <a:srgbClr val="94A3B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לא נוכח — אבוד</a:t>
            </a:r>
            <a:endParaRPr lang="en-US" sz="1000" dirty="0"/>
          </a:p>
        </p:txBody>
      </p:sp>
      <p:sp>
        <p:nvSpPr>
          <p:cNvPr id="37" name="Shape 34"/>
          <p:cNvSpPr/>
          <p:nvPr/>
        </p:nvSpPr>
        <p:spPr>
          <a:xfrm>
            <a:off x="4846320" y="2724912"/>
            <a:ext cx="3886200" cy="429768"/>
          </a:xfrm>
          <a:prstGeom prst="roundRect">
            <a:avLst>
              <a:gd name="adj" fmla="val 14894"/>
            </a:avLst>
          </a:prstGeom>
          <a:solidFill>
            <a:srgbClr val="1F0808"/>
          </a:solidFill>
          <a:ln w="12700">
            <a:solidFill>
              <a:srgbClr val="991B1B"/>
            </a:solidFill>
            <a:prstDash val="solid"/>
          </a:ln>
        </p:spPr>
      </p:sp>
      <p:sp>
        <p:nvSpPr>
          <p:cNvPr id="38" name="Text 35"/>
          <p:cNvSpPr/>
          <p:nvPr/>
        </p:nvSpPr>
        <p:spPr>
          <a:xfrm>
            <a:off x="4983480" y="2743200"/>
            <a:ext cx="1645920" cy="23774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r" rtl="1">
              <a:buNone/>
            </a:pPr>
            <a:r>
              <a:rPr lang="en-US" sz="1150" b="1" dirty="0">
                <a:solidFill>
                  <a:srgbClr val="FCA5A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◆ גוף מופנה לדלת</a:t>
            </a:r>
            <a:endParaRPr lang="en-US" sz="1150" dirty="0"/>
          </a:p>
        </p:txBody>
      </p:sp>
      <p:sp>
        <p:nvSpPr>
          <p:cNvPr id="39" name="Text 36"/>
          <p:cNvSpPr/>
          <p:nvPr/>
        </p:nvSpPr>
        <p:spPr>
          <a:xfrm>
            <a:off x="4983480" y="2980944"/>
            <a:ext cx="3657600" cy="1828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r" rtl="1">
              <a:buNone/>
            </a:pPr>
            <a:r>
              <a:rPr lang="en-US" sz="1000" dirty="0">
                <a:solidFill>
                  <a:srgbClr val="94A3B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מחשב בריחה — פעל</a:t>
            </a:r>
            <a:endParaRPr lang="en-US" sz="1000" dirty="0"/>
          </a:p>
        </p:txBody>
      </p:sp>
      <p:sp>
        <p:nvSpPr>
          <p:cNvPr id="40" name="Shape 37"/>
          <p:cNvSpPr/>
          <p:nvPr/>
        </p:nvSpPr>
        <p:spPr>
          <a:xfrm>
            <a:off x="4846320" y="3227832"/>
            <a:ext cx="3886200" cy="429768"/>
          </a:xfrm>
          <a:prstGeom prst="roundRect">
            <a:avLst>
              <a:gd name="adj" fmla="val 14894"/>
            </a:avLst>
          </a:prstGeom>
          <a:solidFill>
            <a:srgbClr val="1F0808"/>
          </a:solidFill>
          <a:ln w="12700">
            <a:solidFill>
              <a:srgbClr val="991B1B"/>
            </a:solidFill>
            <a:prstDash val="solid"/>
          </a:ln>
        </p:spPr>
      </p:sp>
      <p:sp>
        <p:nvSpPr>
          <p:cNvPr id="41" name="Text 38"/>
          <p:cNvSpPr/>
          <p:nvPr/>
        </p:nvSpPr>
        <p:spPr>
          <a:xfrm>
            <a:off x="4983480" y="3246120"/>
            <a:ext cx="1645920" cy="23774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r" rtl="1">
              <a:buNone/>
            </a:pPr>
            <a:r>
              <a:rPr lang="en-US" sz="1150" b="1" dirty="0">
                <a:solidFill>
                  <a:srgbClr val="FCA5A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◆ שפתיים לחוצות</a:t>
            </a:r>
            <a:endParaRPr lang="en-US" sz="1150" dirty="0"/>
          </a:p>
        </p:txBody>
      </p:sp>
      <p:sp>
        <p:nvSpPr>
          <p:cNvPr id="42" name="Text 39"/>
          <p:cNvSpPr/>
          <p:nvPr/>
        </p:nvSpPr>
        <p:spPr>
          <a:xfrm>
            <a:off x="4983480" y="3483864"/>
            <a:ext cx="3657600" cy="1828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r" rtl="1">
              <a:buNone/>
            </a:pPr>
            <a:r>
              <a:rPr lang="en-US" sz="1000" dirty="0">
                <a:solidFill>
                  <a:srgbClr val="94A3B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מסתיר משהו — שאל</a:t>
            </a:r>
            <a:endParaRPr lang="en-US" sz="1000" dirty="0"/>
          </a:p>
        </p:txBody>
      </p:sp>
      <p:sp>
        <p:nvSpPr>
          <p:cNvPr id="43" name="Shape 40"/>
          <p:cNvSpPr/>
          <p:nvPr/>
        </p:nvSpPr>
        <p:spPr>
          <a:xfrm>
            <a:off x="4846320" y="3730752"/>
            <a:ext cx="3886200" cy="429768"/>
          </a:xfrm>
          <a:prstGeom prst="roundRect">
            <a:avLst>
              <a:gd name="adj" fmla="val 14894"/>
            </a:avLst>
          </a:prstGeom>
          <a:solidFill>
            <a:srgbClr val="1F0808"/>
          </a:solidFill>
          <a:ln w="12700">
            <a:solidFill>
              <a:srgbClr val="991B1B"/>
            </a:solidFill>
            <a:prstDash val="solid"/>
          </a:ln>
        </p:spPr>
      </p:sp>
      <p:sp>
        <p:nvSpPr>
          <p:cNvPr id="44" name="Text 41"/>
          <p:cNvSpPr/>
          <p:nvPr/>
        </p:nvSpPr>
        <p:spPr>
          <a:xfrm>
            <a:off x="4983480" y="3749040"/>
            <a:ext cx="1645920" cy="23774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r" rtl="1">
              <a:buNone/>
            </a:pPr>
            <a:r>
              <a:rPr lang="en-US" sz="1150" b="1" dirty="0">
                <a:solidFill>
                  <a:srgbClr val="FCA5A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◆ רגל מפרפרת</a:t>
            </a:r>
            <a:endParaRPr lang="en-US" sz="1150" dirty="0"/>
          </a:p>
        </p:txBody>
      </p:sp>
      <p:sp>
        <p:nvSpPr>
          <p:cNvPr id="45" name="Text 42"/>
          <p:cNvSpPr/>
          <p:nvPr/>
        </p:nvSpPr>
        <p:spPr>
          <a:xfrm>
            <a:off x="4983480" y="3986784"/>
            <a:ext cx="3657600" cy="1828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r" rtl="1">
              <a:buNone/>
            </a:pPr>
            <a:r>
              <a:rPr lang="en-US" sz="1000" dirty="0">
                <a:solidFill>
                  <a:srgbClr val="94A3B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חוסר נוחות — בדוק</a:t>
            </a:r>
            <a:endParaRPr lang="en-US" sz="1000" dirty="0"/>
          </a:p>
        </p:txBody>
      </p:sp>
      <p:sp>
        <p:nvSpPr>
          <p:cNvPr id="46" name="Shape 43"/>
          <p:cNvSpPr/>
          <p:nvPr/>
        </p:nvSpPr>
        <p:spPr>
          <a:xfrm>
            <a:off x="4846320" y="4233672"/>
            <a:ext cx="3886200" cy="429768"/>
          </a:xfrm>
          <a:prstGeom prst="roundRect">
            <a:avLst>
              <a:gd name="adj" fmla="val 14894"/>
            </a:avLst>
          </a:prstGeom>
          <a:solidFill>
            <a:srgbClr val="1F0808"/>
          </a:solidFill>
          <a:ln w="12700">
            <a:solidFill>
              <a:srgbClr val="991B1B"/>
            </a:solidFill>
            <a:prstDash val="solid"/>
          </a:ln>
        </p:spPr>
      </p:sp>
      <p:sp>
        <p:nvSpPr>
          <p:cNvPr id="47" name="Text 44"/>
          <p:cNvSpPr/>
          <p:nvPr/>
        </p:nvSpPr>
        <p:spPr>
          <a:xfrm>
            <a:off x="4983480" y="4251960"/>
            <a:ext cx="1645920" cy="23774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r" rtl="1">
              <a:buNone/>
            </a:pPr>
            <a:r>
              <a:rPr lang="en-US" sz="1150" b="1" dirty="0">
                <a:solidFill>
                  <a:srgbClr val="FCA5A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◆ נגיעה בצוואר</a:t>
            </a:r>
            <a:endParaRPr lang="en-US" sz="1150" dirty="0"/>
          </a:p>
        </p:txBody>
      </p:sp>
      <p:sp>
        <p:nvSpPr>
          <p:cNvPr id="48" name="Text 45"/>
          <p:cNvSpPr/>
          <p:nvPr/>
        </p:nvSpPr>
        <p:spPr>
          <a:xfrm>
            <a:off x="4983480" y="4489704"/>
            <a:ext cx="3657600" cy="1828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r" rtl="1">
              <a:buNone/>
            </a:pPr>
            <a:r>
              <a:rPr lang="en-US" sz="1000" dirty="0">
                <a:solidFill>
                  <a:srgbClr val="94A3B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מתח — הכנס רגיעה</a:t>
            </a:r>
            <a:endParaRPr lang="en-US" sz="1000" dirty="0"/>
          </a:p>
        </p:txBody>
      </p:sp>
      <p:sp>
        <p:nvSpPr>
          <p:cNvPr id="49" name="Shape 46"/>
          <p:cNvSpPr/>
          <p:nvPr/>
        </p:nvSpPr>
        <p:spPr>
          <a:xfrm>
            <a:off x="365760" y="4983480"/>
            <a:ext cx="8412480" cy="713232"/>
          </a:xfrm>
          <a:prstGeom prst="roundRect">
            <a:avLst>
              <a:gd name="adj" fmla="val 12821"/>
            </a:avLst>
          </a:prstGeom>
          <a:solidFill>
            <a:srgbClr val="C9A84C"/>
          </a:solidFill>
          <a:ln w="12700">
            <a:solidFill>
              <a:srgbClr val="C9A84C"/>
            </a:solidFill>
            <a:prstDash val="solid"/>
          </a:ln>
          <a:effectLst>
            <a:outerShdw blurRad="177800" dist="50800" dir="2700000" algn="bl" rotWithShape="0">
              <a:srgbClr val="C9A84C">
                <a:alpha val="30000"/>
              </a:srgbClr>
            </a:outerShdw>
          </a:effectLst>
        </p:spPr>
      </p:sp>
      <p:sp>
        <p:nvSpPr>
          <p:cNvPr id="50" name="Text 47"/>
          <p:cNvSpPr/>
          <p:nvPr/>
        </p:nvSpPr>
        <p:spPr>
          <a:xfrm>
            <a:off x="502920" y="4983480"/>
            <a:ext cx="8183880" cy="7132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 rtl="1">
              <a:buNone/>
            </a:pPr>
            <a:r>
              <a:rPr lang="en-US" sz="1300" b="1" dirty="0">
                <a:solidFill>
                  <a:srgbClr val="0D1B2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💡 סימנים = רמזים, לא גזירות. שנה גישה — שאל שאלה — אל תוותר</a:t>
            </a:r>
            <a:endParaRPr lang="en-US" sz="13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5F7F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4864"/>
          </a:xfrm>
          <a:prstGeom prst="rect">
            <a:avLst/>
          </a:prstGeom>
          <a:solidFill>
            <a:srgbClr val="0D1B2A"/>
          </a:solidFill>
          <a:ln w="12700">
            <a:solidFill>
              <a:srgbClr val="0D1B2A"/>
            </a:solidFill>
            <a:prstDash val="solid"/>
          </a:ln>
        </p:spPr>
      </p:sp>
      <p:pic>
        <p:nvPicPr>
          <p:cNvPr id="3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909560" y="73152"/>
            <a:ext cx="1005840" cy="1005840"/>
          </a:xfrm>
          <a:prstGeom prst="rect">
            <a:avLst/>
          </a:prstGeom>
        </p:spPr>
      </p:pic>
      <p:sp>
        <p:nvSpPr>
          <p:cNvPr id="4" name="Shape 1"/>
          <p:cNvSpPr/>
          <p:nvPr/>
        </p:nvSpPr>
        <p:spPr>
          <a:xfrm>
            <a:off x="411480" y="109728"/>
            <a:ext cx="2286000" cy="329184"/>
          </a:xfrm>
          <a:prstGeom prst="roundRect">
            <a:avLst>
              <a:gd name="adj" fmla="val 16667"/>
            </a:avLst>
          </a:prstGeom>
          <a:solidFill>
            <a:srgbClr val="C9A84C"/>
          </a:solidFill>
          <a:ln w="12700">
            <a:solidFill>
              <a:srgbClr val="C9A84C"/>
            </a:solidFill>
            <a:prstDash val="solid"/>
          </a:ln>
        </p:spPr>
      </p:sp>
      <p:sp>
        <p:nvSpPr>
          <p:cNvPr id="5" name="Text 2"/>
          <p:cNvSpPr/>
          <p:nvPr/>
        </p:nvSpPr>
        <p:spPr>
          <a:xfrm>
            <a:off x="411480" y="109728"/>
            <a:ext cx="2286000" cy="32918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050" b="1" dirty="0">
                <a:solidFill>
                  <a:srgbClr val="0D1B2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מעקב ופולואפ</a:t>
            </a:r>
            <a:endParaRPr lang="en-US" sz="1050" dirty="0"/>
          </a:p>
        </p:txBody>
      </p:sp>
      <p:sp>
        <p:nvSpPr>
          <p:cNvPr id="6" name="Text 3"/>
          <p:cNvSpPr/>
          <p:nvPr/>
        </p:nvSpPr>
        <p:spPr>
          <a:xfrm>
            <a:off x="411480" y="73152"/>
            <a:ext cx="7406640" cy="7498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r" rtl="1">
              <a:buNone/>
            </a:pPr>
            <a:r>
              <a:rPr lang="en-US" sz="3600" b="1" kern="0" spc="30" dirty="0">
                <a:solidFill>
                  <a:srgbClr val="0D1B2A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מערכת המעקב — כאן נסגרות העסקאות</a:t>
            </a:r>
            <a:endParaRPr lang="en-US" sz="3600" dirty="0"/>
          </a:p>
        </p:txBody>
      </p:sp>
      <p:sp>
        <p:nvSpPr>
          <p:cNvPr id="7" name="Text 4"/>
          <p:cNvSpPr/>
          <p:nvPr/>
        </p:nvSpPr>
        <p:spPr>
          <a:xfrm>
            <a:off x="411480" y="822960"/>
            <a:ext cx="6858000" cy="34747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r" rtl="1">
              <a:buNone/>
            </a:pPr>
            <a:r>
              <a:rPr lang="en-US" sz="1400" i="1" dirty="0">
                <a:solidFill>
                  <a:srgbClr val="C9A84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68% מהעסקאות אובדות בחוסר מעקב. 5 פגישות בממוצע לסגירה</a:t>
            </a:r>
            <a:endParaRPr lang="en-US" sz="1400" dirty="0"/>
          </a:p>
        </p:txBody>
      </p:sp>
      <p:sp>
        <p:nvSpPr>
          <p:cNvPr id="8" name="Shape 5"/>
          <p:cNvSpPr/>
          <p:nvPr/>
        </p:nvSpPr>
        <p:spPr>
          <a:xfrm>
            <a:off x="411480" y="1024128"/>
            <a:ext cx="8321040" cy="25603"/>
          </a:xfrm>
          <a:prstGeom prst="rect">
            <a:avLst/>
          </a:prstGeom>
          <a:solidFill>
            <a:srgbClr val="C9A84C"/>
          </a:solidFill>
          <a:ln w="12700">
            <a:solidFill>
              <a:srgbClr val="C9A84C"/>
            </a:solidFill>
            <a:prstDash val="solid"/>
          </a:ln>
        </p:spPr>
      </p:sp>
      <p:sp>
        <p:nvSpPr>
          <p:cNvPr id="9" name="Shape 6"/>
          <p:cNvSpPr/>
          <p:nvPr/>
        </p:nvSpPr>
        <p:spPr>
          <a:xfrm>
            <a:off x="365760" y="1170432"/>
            <a:ext cx="1325880" cy="566928"/>
          </a:xfrm>
          <a:prstGeom prst="roundRect">
            <a:avLst>
              <a:gd name="adj" fmla="val 14516"/>
            </a:avLst>
          </a:prstGeom>
          <a:solidFill>
            <a:srgbClr val="C9A84C"/>
          </a:solidFill>
          <a:ln w="12700">
            <a:solidFill>
              <a:srgbClr val="C9A84C"/>
            </a:solidFill>
            <a:prstDash val="solid"/>
          </a:ln>
          <a:effectLst>
            <a:outerShdw blurRad="177800" dist="50800" dir="2700000" algn="bl" rotWithShape="0">
              <a:srgbClr val="C9A84C">
                <a:alpha val="30000"/>
              </a:srgbClr>
            </a:outerShdw>
          </a:effectLst>
        </p:spPr>
      </p:sp>
      <p:sp>
        <p:nvSpPr>
          <p:cNvPr id="10" name="Text 7"/>
          <p:cNvSpPr/>
          <p:nvPr/>
        </p:nvSpPr>
        <p:spPr>
          <a:xfrm>
            <a:off x="365760" y="1170432"/>
            <a:ext cx="1325880" cy="56692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300" b="1" dirty="0">
                <a:solidFill>
                  <a:srgbClr val="0D1B2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שעה 1</a:t>
            </a:r>
            <a:endParaRPr lang="en-US" sz="1300" dirty="0"/>
          </a:p>
        </p:txBody>
      </p:sp>
      <p:sp>
        <p:nvSpPr>
          <p:cNvPr id="11" name="Shape 8"/>
          <p:cNvSpPr/>
          <p:nvPr/>
        </p:nvSpPr>
        <p:spPr>
          <a:xfrm>
            <a:off x="1709928" y="1417320"/>
            <a:ext cx="365760" cy="64008"/>
          </a:xfrm>
          <a:prstGeom prst="rect">
            <a:avLst/>
          </a:prstGeom>
          <a:solidFill>
            <a:srgbClr val="C9A84C"/>
          </a:solidFill>
          <a:ln w="12700">
            <a:solidFill>
              <a:srgbClr val="C9A84C"/>
            </a:solidFill>
            <a:prstDash val="solid"/>
          </a:ln>
        </p:spPr>
      </p:sp>
      <p:sp>
        <p:nvSpPr>
          <p:cNvPr id="12" name="Shape 9"/>
          <p:cNvSpPr/>
          <p:nvPr/>
        </p:nvSpPr>
        <p:spPr>
          <a:xfrm>
            <a:off x="2103120" y="1170432"/>
            <a:ext cx="6766560" cy="566928"/>
          </a:xfrm>
          <a:prstGeom prst="roundRect">
            <a:avLst>
              <a:gd name="adj" fmla="val 14516"/>
            </a:avLst>
          </a:prstGeom>
          <a:solidFill>
            <a:srgbClr val="FFFFFF"/>
          </a:solidFill>
          <a:ln w="12700">
            <a:solidFill>
              <a:srgbClr val="E0EAF4"/>
            </a:solidFill>
            <a:prstDash val="solid"/>
          </a:ln>
          <a:effectLst>
            <a:outerShdw blurRad="76200" dist="25400" dir="2700000" algn="bl" rotWithShape="0">
              <a:srgbClr val="000000">
                <a:alpha val="14000"/>
              </a:srgbClr>
            </a:outerShdw>
          </a:effectLst>
        </p:spPr>
      </p:sp>
      <p:sp>
        <p:nvSpPr>
          <p:cNvPr id="13" name="Text 10"/>
          <p:cNvSpPr/>
          <p:nvPr/>
        </p:nvSpPr>
        <p:spPr>
          <a:xfrm>
            <a:off x="2240280" y="1170432"/>
            <a:ext cx="6537960" cy="56692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r" rtl="1">
              <a:buNone/>
            </a:pPr>
            <a:r>
              <a:rPr lang="en-US" sz="1200" dirty="0">
                <a:solidFill>
                  <a:srgbClr val="3341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WhatsApp: "נעים מאוד, שומרים קשר" + תמונה של הנכס</a:t>
            </a:r>
            <a:endParaRPr lang="en-US" sz="1200" dirty="0"/>
          </a:p>
        </p:txBody>
      </p:sp>
      <p:sp>
        <p:nvSpPr>
          <p:cNvPr id="14" name="Shape 11"/>
          <p:cNvSpPr/>
          <p:nvPr/>
        </p:nvSpPr>
        <p:spPr>
          <a:xfrm>
            <a:off x="365760" y="1837944"/>
            <a:ext cx="1325880" cy="566928"/>
          </a:xfrm>
          <a:prstGeom prst="roundRect">
            <a:avLst>
              <a:gd name="adj" fmla="val 14516"/>
            </a:avLst>
          </a:prstGeom>
          <a:solidFill>
            <a:srgbClr val="1E3A5F"/>
          </a:solidFill>
          <a:ln w="10160">
            <a:solidFill>
              <a:srgbClr val="C9A84C"/>
            </a:solidFill>
            <a:prstDash val="solid"/>
          </a:ln>
          <a:effectLst>
            <a:outerShdw blurRad="76200" dist="25400" dir="2700000" algn="bl" rotWithShape="0">
              <a:srgbClr val="000000">
                <a:alpha val="14000"/>
              </a:srgbClr>
            </a:outerShdw>
          </a:effectLst>
        </p:spPr>
      </p:sp>
      <p:sp>
        <p:nvSpPr>
          <p:cNvPr id="15" name="Text 12"/>
          <p:cNvSpPr/>
          <p:nvPr/>
        </p:nvSpPr>
        <p:spPr>
          <a:xfrm>
            <a:off x="365760" y="1837944"/>
            <a:ext cx="1325880" cy="56692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3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יום 1</a:t>
            </a:r>
            <a:endParaRPr lang="en-US" sz="1300" dirty="0"/>
          </a:p>
        </p:txBody>
      </p:sp>
      <p:sp>
        <p:nvSpPr>
          <p:cNvPr id="16" name="Shape 13"/>
          <p:cNvSpPr/>
          <p:nvPr/>
        </p:nvSpPr>
        <p:spPr>
          <a:xfrm>
            <a:off x="1709928" y="2084832"/>
            <a:ext cx="365760" cy="64008"/>
          </a:xfrm>
          <a:prstGeom prst="rect">
            <a:avLst/>
          </a:prstGeom>
          <a:solidFill>
            <a:srgbClr val="C9A84C"/>
          </a:solidFill>
          <a:ln w="12700">
            <a:solidFill>
              <a:srgbClr val="C9A84C"/>
            </a:solidFill>
            <a:prstDash val="solid"/>
          </a:ln>
        </p:spPr>
      </p:sp>
      <p:sp>
        <p:nvSpPr>
          <p:cNvPr id="17" name="Shape 14"/>
          <p:cNvSpPr/>
          <p:nvPr/>
        </p:nvSpPr>
        <p:spPr>
          <a:xfrm>
            <a:off x="2103120" y="1837944"/>
            <a:ext cx="6766560" cy="566928"/>
          </a:xfrm>
          <a:prstGeom prst="roundRect">
            <a:avLst>
              <a:gd name="adj" fmla="val 14516"/>
            </a:avLst>
          </a:prstGeom>
          <a:solidFill>
            <a:srgbClr val="FFFFFF"/>
          </a:solidFill>
          <a:ln w="12700">
            <a:solidFill>
              <a:srgbClr val="E0EAF4"/>
            </a:solidFill>
            <a:prstDash val="solid"/>
          </a:ln>
          <a:effectLst>
            <a:outerShdw blurRad="76200" dist="25400" dir="2700000" algn="bl" rotWithShape="0">
              <a:srgbClr val="000000">
                <a:alpha val="14000"/>
              </a:srgbClr>
            </a:outerShdw>
          </a:effectLst>
        </p:spPr>
      </p:sp>
      <p:sp>
        <p:nvSpPr>
          <p:cNvPr id="18" name="Text 15"/>
          <p:cNvSpPr/>
          <p:nvPr/>
        </p:nvSpPr>
        <p:spPr>
          <a:xfrm>
            <a:off x="2240280" y="1837944"/>
            <a:ext cx="6537960" cy="56692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r" rtl="1">
              <a:buNone/>
            </a:pPr>
            <a:r>
              <a:rPr lang="en-US" sz="1200" dirty="0">
                <a:solidFill>
                  <a:srgbClr val="3341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אימייל: מאמר/נתוני שוק רלוונטיים לדברים שדיברתם</a:t>
            </a:r>
            <a:endParaRPr lang="en-US" sz="1200" dirty="0"/>
          </a:p>
        </p:txBody>
      </p:sp>
      <p:sp>
        <p:nvSpPr>
          <p:cNvPr id="19" name="Shape 16"/>
          <p:cNvSpPr/>
          <p:nvPr/>
        </p:nvSpPr>
        <p:spPr>
          <a:xfrm>
            <a:off x="365760" y="2505456"/>
            <a:ext cx="1325880" cy="566928"/>
          </a:xfrm>
          <a:prstGeom prst="roundRect">
            <a:avLst>
              <a:gd name="adj" fmla="val 14516"/>
            </a:avLst>
          </a:prstGeom>
          <a:solidFill>
            <a:srgbClr val="1E3A5F"/>
          </a:solidFill>
          <a:ln w="10160">
            <a:solidFill>
              <a:srgbClr val="C9A84C"/>
            </a:solidFill>
            <a:prstDash val="solid"/>
          </a:ln>
          <a:effectLst>
            <a:outerShdw blurRad="76200" dist="25400" dir="2700000" algn="bl" rotWithShape="0">
              <a:srgbClr val="000000">
                <a:alpha val="14000"/>
              </a:srgbClr>
            </a:outerShdw>
          </a:effectLst>
        </p:spPr>
      </p:sp>
      <p:sp>
        <p:nvSpPr>
          <p:cNvPr id="20" name="Text 17"/>
          <p:cNvSpPr/>
          <p:nvPr/>
        </p:nvSpPr>
        <p:spPr>
          <a:xfrm>
            <a:off x="365760" y="2505456"/>
            <a:ext cx="1325880" cy="56692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3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יום 3</a:t>
            </a:r>
            <a:endParaRPr lang="en-US" sz="1300" dirty="0"/>
          </a:p>
        </p:txBody>
      </p:sp>
      <p:sp>
        <p:nvSpPr>
          <p:cNvPr id="21" name="Shape 18"/>
          <p:cNvSpPr/>
          <p:nvPr/>
        </p:nvSpPr>
        <p:spPr>
          <a:xfrm>
            <a:off x="1709928" y="2752344"/>
            <a:ext cx="365760" cy="64008"/>
          </a:xfrm>
          <a:prstGeom prst="rect">
            <a:avLst/>
          </a:prstGeom>
          <a:solidFill>
            <a:srgbClr val="C9A84C"/>
          </a:solidFill>
          <a:ln w="12700">
            <a:solidFill>
              <a:srgbClr val="C9A84C"/>
            </a:solidFill>
            <a:prstDash val="solid"/>
          </a:ln>
        </p:spPr>
      </p:sp>
      <p:sp>
        <p:nvSpPr>
          <p:cNvPr id="22" name="Shape 19"/>
          <p:cNvSpPr/>
          <p:nvPr/>
        </p:nvSpPr>
        <p:spPr>
          <a:xfrm>
            <a:off x="2103120" y="2505456"/>
            <a:ext cx="6766560" cy="566928"/>
          </a:xfrm>
          <a:prstGeom prst="roundRect">
            <a:avLst>
              <a:gd name="adj" fmla="val 14516"/>
            </a:avLst>
          </a:prstGeom>
          <a:solidFill>
            <a:srgbClr val="FFFFFF"/>
          </a:solidFill>
          <a:ln w="12700">
            <a:solidFill>
              <a:srgbClr val="E0EAF4"/>
            </a:solidFill>
            <a:prstDash val="solid"/>
          </a:ln>
          <a:effectLst>
            <a:outerShdw blurRad="76200" dist="25400" dir="2700000" algn="bl" rotWithShape="0">
              <a:srgbClr val="000000">
                <a:alpha val="14000"/>
              </a:srgbClr>
            </a:outerShdw>
          </a:effectLst>
        </p:spPr>
      </p:sp>
      <p:sp>
        <p:nvSpPr>
          <p:cNvPr id="23" name="Text 20"/>
          <p:cNvSpPr/>
          <p:nvPr/>
        </p:nvSpPr>
        <p:spPr>
          <a:xfrm>
            <a:off x="2240280" y="2505456"/>
            <a:ext cx="6537960" cy="56692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r" rtl="1">
              <a:buNone/>
            </a:pPr>
            <a:r>
              <a:rPr lang="en-US" sz="1200" dirty="0">
                <a:solidFill>
                  <a:srgbClr val="3341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שיחה: "איך מתקדמות המחשבות? יש שאלות שצצו?"</a:t>
            </a:r>
            <a:endParaRPr lang="en-US" sz="1200" dirty="0"/>
          </a:p>
        </p:txBody>
      </p:sp>
      <p:sp>
        <p:nvSpPr>
          <p:cNvPr id="24" name="Shape 21"/>
          <p:cNvSpPr/>
          <p:nvPr/>
        </p:nvSpPr>
        <p:spPr>
          <a:xfrm>
            <a:off x="365760" y="3172968"/>
            <a:ext cx="1325880" cy="566928"/>
          </a:xfrm>
          <a:prstGeom prst="roundRect">
            <a:avLst>
              <a:gd name="adj" fmla="val 14516"/>
            </a:avLst>
          </a:prstGeom>
          <a:solidFill>
            <a:srgbClr val="1E3A5F"/>
          </a:solidFill>
          <a:ln w="10160">
            <a:solidFill>
              <a:srgbClr val="C9A84C"/>
            </a:solidFill>
            <a:prstDash val="solid"/>
          </a:ln>
          <a:effectLst>
            <a:outerShdw blurRad="76200" dist="25400" dir="2700000" algn="bl" rotWithShape="0">
              <a:srgbClr val="000000">
                <a:alpha val="14000"/>
              </a:srgbClr>
            </a:outerShdw>
          </a:effectLst>
        </p:spPr>
      </p:sp>
      <p:sp>
        <p:nvSpPr>
          <p:cNvPr id="25" name="Text 22"/>
          <p:cNvSpPr/>
          <p:nvPr/>
        </p:nvSpPr>
        <p:spPr>
          <a:xfrm>
            <a:off x="365760" y="3172968"/>
            <a:ext cx="1325880" cy="56692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3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יום 7</a:t>
            </a:r>
            <a:endParaRPr lang="en-US" sz="1300" dirty="0"/>
          </a:p>
        </p:txBody>
      </p:sp>
      <p:sp>
        <p:nvSpPr>
          <p:cNvPr id="26" name="Shape 23"/>
          <p:cNvSpPr/>
          <p:nvPr/>
        </p:nvSpPr>
        <p:spPr>
          <a:xfrm>
            <a:off x="1709928" y="3419856"/>
            <a:ext cx="365760" cy="64008"/>
          </a:xfrm>
          <a:prstGeom prst="rect">
            <a:avLst/>
          </a:prstGeom>
          <a:solidFill>
            <a:srgbClr val="C9A84C"/>
          </a:solidFill>
          <a:ln w="12700">
            <a:solidFill>
              <a:srgbClr val="C9A84C"/>
            </a:solidFill>
            <a:prstDash val="solid"/>
          </a:ln>
        </p:spPr>
      </p:sp>
      <p:sp>
        <p:nvSpPr>
          <p:cNvPr id="27" name="Shape 24"/>
          <p:cNvSpPr/>
          <p:nvPr/>
        </p:nvSpPr>
        <p:spPr>
          <a:xfrm>
            <a:off x="2103120" y="3172968"/>
            <a:ext cx="6766560" cy="566928"/>
          </a:xfrm>
          <a:prstGeom prst="roundRect">
            <a:avLst>
              <a:gd name="adj" fmla="val 14516"/>
            </a:avLst>
          </a:prstGeom>
          <a:solidFill>
            <a:srgbClr val="FFFFFF"/>
          </a:solidFill>
          <a:ln w="12700">
            <a:solidFill>
              <a:srgbClr val="E0EAF4"/>
            </a:solidFill>
            <a:prstDash val="solid"/>
          </a:ln>
          <a:effectLst>
            <a:outerShdw blurRad="76200" dist="25400" dir="2700000" algn="bl" rotWithShape="0">
              <a:srgbClr val="000000">
                <a:alpha val="14000"/>
              </a:srgbClr>
            </a:outerShdw>
          </a:effectLst>
        </p:spPr>
      </p:sp>
      <p:sp>
        <p:nvSpPr>
          <p:cNvPr id="28" name="Text 25"/>
          <p:cNvSpPr/>
          <p:nvPr/>
        </p:nvSpPr>
        <p:spPr>
          <a:xfrm>
            <a:off x="2240280" y="3172968"/>
            <a:ext cx="6537960" cy="56692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r" rtl="1">
              <a:buNone/>
            </a:pPr>
            <a:r>
              <a:rPr lang="en-US" sz="1200" dirty="0">
                <a:solidFill>
                  <a:srgbClr val="3341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פגישה שנייה: נכס חדש "שנזכרתי בהם" ← תמיד בשבילם</a:t>
            </a:r>
            <a:endParaRPr lang="en-US" sz="1200" dirty="0"/>
          </a:p>
        </p:txBody>
      </p:sp>
      <p:sp>
        <p:nvSpPr>
          <p:cNvPr id="29" name="Shape 26"/>
          <p:cNvSpPr/>
          <p:nvPr/>
        </p:nvSpPr>
        <p:spPr>
          <a:xfrm>
            <a:off x="365760" y="3840480"/>
            <a:ext cx="1325880" cy="566928"/>
          </a:xfrm>
          <a:prstGeom prst="roundRect">
            <a:avLst>
              <a:gd name="adj" fmla="val 14516"/>
            </a:avLst>
          </a:prstGeom>
          <a:solidFill>
            <a:srgbClr val="1E3A5F"/>
          </a:solidFill>
          <a:ln w="10160">
            <a:solidFill>
              <a:srgbClr val="C9A84C"/>
            </a:solidFill>
            <a:prstDash val="solid"/>
          </a:ln>
          <a:effectLst>
            <a:outerShdw blurRad="76200" dist="25400" dir="2700000" algn="bl" rotWithShape="0">
              <a:srgbClr val="000000">
                <a:alpha val="14000"/>
              </a:srgbClr>
            </a:outerShdw>
          </a:effectLst>
        </p:spPr>
      </p:sp>
      <p:sp>
        <p:nvSpPr>
          <p:cNvPr id="30" name="Text 27"/>
          <p:cNvSpPr/>
          <p:nvPr/>
        </p:nvSpPr>
        <p:spPr>
          <a:xfrm>
            <a:off x="365760" y="3840480"/>
            <a:ext cx="1325880" cy="56692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3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יום 14</a:t>
            </a:r>
            <a:endParaRPr lang="en-US" sz="1300" dirty="0"/>
          </a:p>
        </p:txBody>
      </p:sp>
      <p:sp>
        <p:nvSpPr>
          <p:cNvPr id="31" name="Shape 28"/>
          <p:cNvSpPr/>
          <p:nvPr/>
        </p:nvSpPr>
        <p:spPr>
          <a:xfrm>
            <a:off x="1709928" y="4087368"/>
            <a:ext cx="365760" cy="64008"/>
          </a:xfrm>
          <a:prstGeom prst="rect">
            <a:avLst/>
          </a:prstGeom>
          <a:solidFill>
            <a:srgbClr val="C9A84C"/>
          </a:solidFill>
          <a:ln w="12700">
            <a:solidFill>
              <a:srgbClr val="C9A84C"/>
            </a:solidFill>
            <a:prstDash val="solid"/>
          </a:ln>
        </p:spPr>
      </p:sp>
      <p:sp>
        <p:nvSpPr>
          <p:cNvPr id="32" name="Shape 29"/>
          <p:cNvSpPr/>
          <p:nvPr/>
        </p:nvSpPr>
        <p:spPr>
          <a:xfrm>
            <a:off x="2103120" y="3840480"/>
            <a:ext cx="6766560" cy="566928"/>
          </a:xfrm>
          <a:prstGeom prst="roundRect">
            <a:avLst>
              <a:gd name="adj" fmla="val 14516"/>
            </a:avLst>
          </a:prstGeom>
          <a:solidFill>
            <a:srgbClr val="FFFFFF"/>
          </a:solidFill>
          <a:ln w="12700">
            <a:solidFill>
              <a:srgbClr val="E0EAF4"/>
            </a:solidFill>
            <a:prstDash val="solid"/>
          </a:ln>
          <a:effectLst>
            <a:outerShdw blurRad="76200" dist="25400" dir="2700000" algn="bl" rotWithShape="0">
              <a:srgbClr val="000000">
                <a:alpha val="14000"/>
              </a:srgbClr>
            </a:outerShdw>
          </a:effectLst>
        </p:spPr>
      </p:sp>
      <p:sp>
        <p:nvSpPr>
          <p:cNvPr id="33" name="Text 30"/>
          <p:cNvSpPr/>
          <p:nvPr/>
        </p:nvSpPr>
        <p:spPr>
          <a:xfrm>
            <a:off x="2240280" y="3840480"/>
            <a:ext cx="6537960" cy="56692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r" rtl="1">
              <a:buNone/>
            </a:pPr>
            <a:r>
              <a:rPr lang="en-US" sz="1200" dirty="0">
                <a:solidFill>
                  <a:srgbClr val="3341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סיפור הצלחה של לקוח דומה — השראה ללא לחץ</a:t>
            </a:r>
            <a:endParaRPr lang="en-US" sz="1200" dirty="0"/>
          </a:p>
        </p:txBody>
      </p:sp>
      <p:sp>
        <p:nvSpPr>
          <p:cNvPr id="34" name="Shape 31"/>
          <p:cNvSpPr/>
          <p:nvPr/>
        </p:nvSpPr>
        <p:spPr>
          <a:xfrm>
            <a:off x="365760" y="4507992"/>
            <a:ext cx="1325880" cy="566928"/>
          </a:xfrm>
          <a:prstGeom prst="roundRect">
            <a:avLst>
              <a:gd name="adj" fmla="val 14516"/>
            </a:avLst>
          </a:prstGeom>
          <a:solidFill>
            <a:srgbClr val="C9A84C"/>
          </a:solidFill>
          <a:ln w="12700">
            <a:solidFill>
              <a:srgbClr val="C9A84C"/>
            </a:solidFill>
            <a:prstDash val="solid"/>
          </a:ln>
          <a:effectLst>
            <a:outerShdw blurRad="177800" dist="50800" dir="2700000" algn="bl" rotWithShape="0">
              <a:srgbClr val="C9A84C">
                <a:alpha val="30000"/>
              </a:srgbClr>
            </a:outerShdw>
          </a:effectLst>
        </p:spPr>
      </p:sp>
      <p:sp>
        <p:nvSpPr>
          <p:cNvPr id="35" name="Text 32"/>
          <p:cNvSpPr/>
          <p:nvPr/>
        </p:nvSpPr>
        <p:spPr>
          <a:xfrm>
            <a:off x="365760" y="4507992"/>
            <a:ext cx="1325880" cy="56692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300" b="1" dirty="0">
                <a:solidFill>
                  <a:srgbClr val="0D1B2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חודש 1</a:t>
            </a:r>
            <a:endParaRPr lang="en-US" sz="1300" dirty="0"/>
          </a:p>
        </p:txBody>
      </p:sp>
      <p:sp>
        <p:nvSpPr>
          <p:cNvPr id="36" name="Shape 33"/>
          <p:cNvSpPr/>
          <p:nvPr/>
        </p:nvSpPr>
        <p:spPr>
          <a:xfrm>
            <a:off x="1709928" y="4754880"/>
            <a:ext cx="365760" cy="64008"/>
          </a:xfrm>
          <a:prstGeom prst="rect">
            <a:avLst/>
          </a:prstGeom>
          <a:solidFill>
            <a:srgbClr val="C9A84C"/>
          </a:solidFill>
          <a:ln w="12700">
            <a:solidFill>
              <a:srgbClr val="C9A84C"/>
            </a:solidFill>
            <a:prstDash val="solid"/>
          </a:ln>
        </p:spPr>
      </p:sp>
      <p:sp>
        <p:nvSpPr>
          <p:cNvPr id="37" name="Shape 34"/>
          <p:cNvSpPr/>
          <p:nvPr/>
        </p:nvSpPr>
        <p:spPr>
          <a:xfrm>
            <a:off x="2103120" y="4507992"/>
            <a:ext cx="6766560" cy="566928"/>
          </a:xfrm>
          <a:prstGeom prst="roundRect">
            <a:avLst>
              <a:gd name="adj" fmla="val 14516"/>
            </a:avLst>
          </a:prstGeom>
          <a:solidFill>
            <a:srgbClr val="FFFFFF"/>
          </a:solidFill>
          <a:ln w="12700">
            <a:solidFill>
              <a:srgbClr val="E0EAF4"/>
            </a:solidFill>
            <a:prstDash val="solid"/>
          </a:ln>
          <a:effectLst>
            <a:outerShdw blurRad="76200" dist="25400" dir="2700000" algn="bl" rotWithShape="0">
              <a:srgbClr val="000000">
                <a:alpha val="14000"/>
              </a:srgbClr>
            </a:outerShdw>
          </a:effectLst>
        </p:spPr>
      </p:sp>
      <p:sp>
        <p:nvSpPr>
          <p:cNvPr id="38" name="Text 35"/>
          <p:cNvSpPr/>
          <p:nvPr/>
        </p:nvSpPr>
        <p:spPr>
          <a:xfrm>
            <a:off x="2240280" y="4507992"/>
            <a:ext cx="6537960" cy="56692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r" rtl="1">
              <a:buNone/>
            </a:pPr>
            <a:r>
              <a:rPr lang="en-US" sz="1200" dirty="0">
                <a:solidFill>
                  <a:srgbClr val="3341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"נכס ייחודי שנזכרתי בכם" — תמיד בראש, תמיד רלוונטי</a:t>
            </a:r>
            <a:endParaRPr lang="en-US" sz="1200" dirty="0"/>
          </a:p>
        </p:txBody>
      </p:sp>
      <p:sp>
        <p:nvSpPr>
          <p:cNvPr id="39" name="Shape 36"/>
          <p:cNvSpPr/>
          <p:nvPr/>
        </p:nvSpPr>
        <p:spPr>
          <a:xfrm>
            <a:off x="365760" y="5138928"/>
            <a:ext cx="8412480" cy="713232"/>
          </a:xfrm>
          <a:prstGeom prst="roundRect">
            <a:avLst>
              <a:gd name="adj" fmla="val 12821"/>
            </a:avLst>
          </a:prstGeom>
          <a:solidFill>
            <a:srgbClr val="C9A84C"/>
          </a:solidFill>
          <a:ln w="12700">
            <a:solidFill>
              <a:srgbClr val="C9A84C"/>
            </a:solidFill>
            <a:prstDash val="solid"/>
          </a:ln>
          <a:effectLst>
            <a:outerShdw blurRad="177800" dist="50800" dir="2700000" algn="bl" rotWithShape="0">
              <a:srgbClr val="C9A84C">
                <a:alpha val="30000"/>
              </a:srgbClr>
            </a:outerShdw>
          </a:effectLst>
        </p:spPr>
      </p:sp>
      <p:sp>
        <p:nvSpPr>
          <p:cNvPr id="40" name="Text 37"/>
          <p:cNvSpPr/>
          <p:nvPr/>
        </p:nvSpPr>
        <p:spPr>
          <a:xfrm>
            <a:off x="502920" y="5138928"/>
            <a:ext cx="8183880" cy="7132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 rtl="1">
              <a:buNone/>
            </a:pPr>
            <a:r>
              <a:rPr lang="en-US" sz="1300" b="1" dirty="0">
                <a:solidFill>
                  <a:srgbClr val="0D1B2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📱  כלי מומלץ: CRM פשוט (אפילו Excel) + תזכורת אוטומטית = לא נופלים בין הכסאות</a:t>
            </a:r>
            <a:endParaRPr lang="en-US" sz="13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0D1B2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4864"/>
          </a:xfrm>
          <a:prstGeom prst="rect">
            <a:avLst/>
          </a:prstGeom>
          <a:solidFill>
            <a:srgbClr val="C9A84C"/>
          </a:solidFill>
          <a:ln w="12700">
            <a:solidFill>
              <a:srgbClr val="C9A84C"/>
            </a:solidFill>
            <a:prstDash val="solid"/>
          </a:ln>
        </p:spPr>
      </p:sp>
      <p:pic>
        <p:nvPicPr>
          <p:cNvPr id="3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909560" y="73152"/>
            <a:ext cx="1005840" cy="1005840"/>
          </a:xfrm>
          <a:prstGeom prst="rect">
            <a:avLst/>
          </a:prstGeom>
        </p:spPr>
      </p:pic>
      <p:sp>
        <p:nvSpPr>
          <p:cNvPr id="4" name="Shape 1"/>
          <p:cNvSpPr/>
          <p:nvPr/>
        </p:nvSpPr>
        <p:spPr>
          <a:xfrm>
            <a:off x="411480" y="109728"/>
            <a:ext cx="2286000" cy="329184"/>
          </a:xfrm>
          <a:prstGeom prst="roundRect">
            <a:avLst>
              <a:gd name="adj" fmla="val 16667"/>
            </a:avLst>
          </a:prstGeom>
          <a:solidFill>
            <a:srgbClr val="1E3A5F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5" name="Text 2"/>
          <p:cNvSpPr/>
          <p:nvPr/>
        </p:nvSpPr>
        <p:spPr>
          <a:xfrm>
            <a:off x="411480" y="109728"/>
            <a:ext cx="2286000" cy="32918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050" b="1" dirty="0">
                <a:solidFill>
                  <a:srgbClr val="C9A84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מודול 7 — מיתוג אישי</a:t>
            </a:r>
            <a:endParaRPr lang="en-US" sz="1050" dirty="0"/>
          </a:p>
        </p:txBody>
      </p:sp>
      <p:sp>
        <p:nvSpPr>
          <p:cNvPr id="6" name="Text 3"/>
          <p:cNvSpPr/>
          <p:nvPr/>
        </p:nvSpPr>
        <p:spPr>
          <a:xfrm>
            <a:off x="411480" y="73152"/>
            <a:ext cx="7406640" cy="7498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r" rtl="1">
              <a:buNone/>
            </a:pPr>
            <a:r>
              <a:rPr lang="en-US" sz="3600" b="1" kern="0" spc="30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כשחושבים נדל"ן — חושבים עליך</a:t>
            </a:r>
            <a:endParaRPr lang="en-US" sz="3600" dirty="0"/>
          </a:p>
        </p:txBody>
      </p:sp>
      <p:sp>
        <p:nvSpPr>
          <p:cNvPr id="7" name="Text 4"/>
          <p:cNvSpPr/>
          <p:nvPr/>
        </p:nvSpPr>
        <p:spPr>
          <a:xfrm>
            <a:off x="411480" y="822960"/>
            <a:ext cx="6858000" cy="34747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r" rtl="1">
              <a:buNone/>
            </a:pPr>
            <a:r>
              <a:rPr lang="en-US" sz="1400" i="1" dirty="0">
                <a:solidFill>
                  <a:srgbClr val="E8C96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המותג האישי הוא הנכס הכי יקר שיש לך</a:t>
            </a:r>
            <a:endParaRPr lang="en-US" sz="1400" dirty="0"/>
          </a:p>
        </p:txBody>
      </p:sp>
      <p:sp>
        <p:nvSpPr>
          <p:cNvPr id="8" name="Shape 5"/>
          <p:cNvSpPr/>
          <p:nvPr/>
        </p:nvSpPr>
        <p:spPr>
          <a:xfrm>
            <a:off x="411480" y="1005840"/>
            <a:ext cx="8321040" cy="25603"/>
          </a:xfrm>
          <a:prstGeom prst="rect">
            <a:avLst/>
          </a:prstGeom>
          <a:solidFill>
            <a:srgbClr val="C9A84C"/>
          </a:solidFill>
          <a:ln w="12700">
            <a:solidFill>
              <a:srgbClr val="C9A84C"/>
            </a:solidFill>
            <a:prstDash val="solid"/>
          </a:ln>
        </p:spPr>
      </p:sp>
      <p:sp>
        <p:nvSpPr>
          <p:cNvPr id="9" name="Shape 6"/>
          <p:cNvSpPr/>
          <p:nvPr/>
        </p:nvSpPr>
        <p:spPr>
          <a:xfrm>
            <a:off x="365760" y="1170432"/>
            <a:ext cx="3931920" cy="3657600"/>
          </a:xfrm>
          <a:prstGeom prst="roundRect">
            <a:avLst>
              <a:gd name="adj" fmla="val 3500"/>
            </a:avLst>
          </a:prstGeom>
          <a:solidFill>
            <a:srgbClr val="1B3050"/>
          </a:solidFill>
          <a:ln w="15240">
            <a:solidFill>
              <a:srgbClr val="C9A84C"/>
            </a:solidFill>
            <a:prstDash val="solid"/>
          </a:ln>
          <a:effectLst>
            <a:outerShdw blurRad="152400" dist="50800" dir="2700000" algn="bl" rotWithShape="0">
              <a:srgbClr val="000000">
                <a:alpha val="25000"/>
              </a:srgbClr>
            </a:outerShdw>
          </a:effectLst>
        </p:spPr>
      </p:sp>
      <p:sp>
        <p:nvSpPr>
          <p:cNvPr id="10" name="Text 7"/>
          <p:cNvSpPr/>
          <p:nvPr/>
        </p:nvSpPr>
        <p:spPr>
          <a:xfrm>
            <a:off x="502920" y="1261872"/>
            <a:ext cx="36576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 rtl="1">
              <a:buNone/>
            </a:pPr>
            <a:r>
              <a:rPr lang="en-US" sz="1400" b="1" dirty="0">
                <a:solidFill>
                  <a:srgbClr val="C9A84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פירמידת האמון</a:t>
            </a:r>
            <a:endParaRPr lang="en-US" sz="1400" dirty="0"/>
          </a:p>
        </p:txBody>
      </p:sp>
      <p:sp>
        <p:nvSpPr>
          <p:cNvPr id="11" name="Shape 8"/>
          <p:cNvSpPr/>
          <p:nvPr/>
        </p:nvSpPr>
        <p:spPr>
          <a:xfrm>
            <a:off x="868680" y="1828800"/>
            <a:ext cx="2926080" cy="493776"/>
          </a:xfrm>
          <a:prstGeom prst="roundRect">
            <a:avLst>
              <a:gd name="adj" fmla="val 14815"/>
            </a:avLst>
          </a:prstGeom>
          <a:solidFill>
            <a:srgbClr val="C9A84C"/>
          </a:solidFill>
          <a:ln w="12700">
            <a:solidFill>
              <a:srgbClr val="C9A84C"/>
            </a:solidFill>
            <a:prstDash val="solid"/>
          </a:ln>
        </p:spPr>
      </p:sp>
      <p:sp>
        <p:nvSpPr>
          <p:cNvPr id="12" name="Text 9"/>
          <p:cNvSpPr/>
          <p:nvPr/>
        </p:nvSpPr>
        <p:spPr>
          <a:xfrm>
            <a:off x="868680" y="1828800"/>
            <a:ext cx="2926080" cy="292608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marL="0" indent="0" algn="ctr">
              <a:buNone/>
            </a:pPr>
            <a:r>
              <a:rPr lang="en-US" sz="13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תוצאות</a:t>
            </a:r>
            <a:endParaRPr lang="en-US" sz="1300" dirty="0"/>
          </a:p>
        </p:txBody>
      </p:sp>
      <p:sp>
        <p:nvSpPr>
          <p:cNvPr id="13" name="Text 10"/>
          <p:cNvSpPr/>
          <p:nvPr/>
        </p:nvSpPr>
        <p:spPr>
          <a:xfrm>
            <a:off x="502920" y="2304288"/>
            <a:ext cx="3657600" cy="20116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 rtl="1">
              <a:buNone/>
            </a:pPr>
            <a:r>
              <a:rPr lang="en-US" sz="950" dirty="0">
                <a:solidFill>
                  <a:srgbClr val="94A3B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מה הלקוח קיבל בפועל</a:t>
            </a:r>
            <a:endParaRPr lang="en-US" sz="950" dirty="0"/>
          </a:p>
        </p:txBody>
      </p:sp>
      <p:sp>
        <p:nvSpPr>
          <p:cNvPr id="14" name="Shape 11"/>
          <p:cNvSpPr/>
          <p:nvPr/>
        </p:nvSpPr>
        <p:spPr>
          <a:xfrm>
            <a:off x="685800" y="2423160"/>
            <a:ext cx="3291840" cy="493776"/>
          </a:xfrm>
          <a:prstGeom prst="roundRect">
            <a:avLst>
              <a:gd name="adj" fmla="val 14815"/>
            </a:avLst>
          </a:prstGeom>
          <a:solidFill>
            <a:srgbClr val="1E3A5F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15" name="Text 12"/>
          <p:cNvSpPr/>
          <p:nvPr/>
        </p:nvSpPr>
        <p:spPr>
          <a:xfrm>
            <a:off x="685800" y="2423160"/>
            <a:ext cx="3291840" cy="292608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marL="0" indent="0" algn="ctr">
              <a:buNone/>
            </a:pPr>
            <a:r>
              <a:rPr lang="en-US" sz="13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מומחיות</a:t>
            </a:r>
            <a:endParaRPr lang="en-US" sz="1300" dirty="0"/>
          </a:p>
        </p:txBody>
      </p:sp>
      <p:sp>
        <p:nvSpPr>
          <p:cNvPr id="16" name="Text 13"/>
          <p:cNvSpPr/>
          <p:nvPr/>
        </p:nvSpPr>
        <p:spPr>
          <a:xfrm>
            <a:off x="502920" y="2898648"/>
            <a:ext cx="3657600" cy="20116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 rtl="1">
              <a:buNone/>
            </a:pPr>
            <a:r>
              <a:rPr lang="en-US" sz="950" dirty="0">
                <a:solidFill>
                  <a:srgbClr val="94A3B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ידע שוק ++ מעמיק</a:t>
            </a:r>
            <a:endParaRPr lang="en-US" sz="950" dirty="0"/>
          </a:p>
        </p:txBody>
      </p:sp>
      <p:sp>
        <p:nvSpPr>
          <p:cNvPr id="17" name="Shape 14"/>
          <p:cNvSpPr/>
          <p:nvPr/>
        </p:nvSpPr>
        <p:spPr>
          <a:xfrm>
            <a:off x="571500" y="3017520"/>
            <a:ext cx="3520440" cy="493776"/>
          </a:xfrm>
          <a:prstGeom prst="roundRect">
            <a:avLst>
              <a:gd name="adj" fmla="val 14815"/>
            </a:avLst>
          </a:prstGeom>
          <a:solidFill>
            <a:srgbClr val="334155"/>
          </a:solidFill>
          <a:ln w="12700">
            <a:solidFill>
              <a:srgbClr val="334155"/>
            </a:solidFill>
            <a:prstDash val="solid"/>
          </a:ln>
        </p:spPr>
      </p:sp>
      <p:sp>
        <p:nvSpPr>
          <p:cNvPr id="18" name="Text 15"/>
          <p:cNvSpPr/>
          <p:nvPr/>
        </p:nvSpPr>
        <p:spPr>
          <a:xfrm>
            <a:off x="571500" y="3017520"/>
            <a:ext cx="3520440" cy="292608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marL="0" indent="0" algn="ctr">
              <a:buNone/>
            </a:pPr>
            <a:r>
              <a:rPr lang="en-US" sz="13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אמינות</a:t>
            </a:r>
            <a:endParaRPr lang="en-US" sz="1300" dirty="0"/>
          </a:p>
        </p:txBody>
      </p:sp>
      <p:sp>
        <p:nvSpPr>
          <p:cNvPr id="19" name="Text 16"/>
          <p:cNvSpPr/>
          <p:nvPr/>
        </p:nvSpPr>
        <p:spPr>
          <a:xfrm>
            <a:off x="502920" y="3493008"/>
            <a:ext cx="3657600" cy="20116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 rtl="1">
              <a:buNone/>
            </a:pPr>
            <a:r>
              <a:rPr lang="en-US" sz="950" dirty="0">
                <a:solidFill>
                  <a:srgbClr val="94A3B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עמידה בכל התחייבות</a:t>
            </a:r>
            <a:endParaRPr lang="en-US" sz="950" dirty="0"/>
          </a:p>
        </p:txBody>
      </p:sp>
      <p:sp>
        <p:nvSpPr>
          <p:cNvPr id="20" name="Shape 17"/>
          <p:cNvSpPr/>
          <p:nvPr/>
        </p:nvSpPr>
        <p:spPr>
          <a:xfrm>
            <a:off x="502920" y="3611880"/>
            <a:ext cx="3657600" cy="493776"/>
          </a:xfrm>
          <a:prstGeom prst="roundRect">
            <a:avLst>
              <a:gd name="adj" fmla="val 14815"/>
            </a:avLst>
          </a:prstGeom>
          <a:solidFill>
            <a:srgbClr val="1E3A5F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21" name="Text 18"/>
          <p:cNvSpPr/>
          <p:nvPr/>
        </p:nvSpPr>
        <p:spPr>
          <a:xfrm>
            <a:off x="502920" y="3611880"/>
            <a:ext cx="3657600" cy="292608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marL="0" indent="0" algn="ctr">
              <a:buNone/>
            </a:pPr>
            <a:r>
              <a:rPr lang="en-US" sz="13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אנושיות</a:t>
            </a:r>
            <a:endParaRPr lang="en-US" sz="1300" dirty="0"/>
          </a:p>
        </p:txBody>
      </p:sp>
      <p:sp>
        <p:nvSpPr>
          <p:cNvPr id="22" name="Text 19"/>
          <p:cNvSpPr/>
          <p:nvPr/>
        </p:nvSpPr>
        <p:spPr>
          <a:xfrm>
            <a:off x="502920" y="4087368"/>
            <a:ext cx="3657600" cy="20116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 rtl="1">
              <a:buNone/>
            </a:pPr>
            <a:r>
              <a:rPr lang="en-US" sz="950" dirty="0">
                <a:solidFill>
                  <a:srgbClr val="94A3B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אכפת לך — הם מרגישים</a:t>
            </a:r>
            <a:endParaRPr lang="en-US" sz="950" dirty="0"/>
          </a:p>
        </p:txBody>
      </p:sp>
      <p:sp>
        <p:nvSpPr>
          <p:cNvPr id="23" name="Text 20"/>
          <p:cNvSpPr/>
          <p:nvPr/>
        </p:nvSpPr>
        <p:spPr>
          <a:xfrm>
            <a:off x="502920" y="4389120"/>
            <a:ext cx="365760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 rtl="1">
              <a:buNone/>
            </a:pPr>
            <a:r>
              <a:rPr lang="en-US" sz="1150" b="1" i="1" dirty="0">
                <a:solidFill>
                  <a:srgbClr val="C9A84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"האמון נבנה לאט ונשבר בשנייה"</a:t>
            </a:r>
            <a:endParaRPr lang="en-US" sz="1150" dirty="0"/>
          </a:p>
        </p:txBody>
      </p:sp>
      <p:sp>
        <p:nvSpPr>
          <p:cNvPr id="24" name="Shape 21"/>
          <p:cNvSpPr/>
          <p:nvPr/>
        </p:nvSpPr>
        <p:spPr>
          <a:xfrm>
            <a:off x="4434840" y="1170432"/>
            <a:ext cx="4434840" cy="777240"/>
          </a:xfrm>
          <a:prstGeom prst="roundRect">
            <a:avLst>
              <a:gd name="adj" fmla="val 11765"/>
            </a:avLst>
          </a:prstGeom>
          <a:solidFill>
            <a:srgbClr val="1E3A5F"/>
          </a:solidFill>
          <a:ln w="12700">
            <a:solidFill>
              <a:srgbClr val="2A4070"/>
            </a:solidFill>
            <a:prstDash val="solid"/>
          </a:ln>
          <a:effectLst>
            <a:outerShdw blurRad="152400" dist="50800" dir="2700000" algn="bl" rotWithShape="0">
              <a:srgbClr val="000000">
                <a:alpha val="25000"/>
              </a:srgbClr>
            </a:outerShdw>
          </a:effectLst>
        </p:spPr>
      </p:sp>
      <p:sp>
        <p:nvSpPr>
          <p:cNvPr id="25" name="Shape 22"/>
          <p:cNvSpPr/>
          <p:nvPr/>
        </p:nvSpPr>
        <p:spPr>
          <a:xfrm>
            <a:off x="4572000" y="1261872"/>
            <a:ext cx="566928" cy="566928"/>
          </a:xfrm>
          <a:prstGeom prst="roundRect">
            <a:avLst>
              <a:gd name="adj" fmla="val 11290"/>
            </a:avLst>
          </a:prstGeom>
          <a:solidFill>
            <a:srgbClr val="C9A84C"/>
          </a:solidFill>
          <a:ln w="12700">
            <a:solidFill>
              <a:srgbClr val="C9A84C"/>
            </a:solidFill>
            <a:prstDash val="solid"/>
          </a:ln>
        </p:spPr>
      </p:sp>
      <p:sp>
        <p:nvSpPr>
          <p:cNvPr id="26" name="Text 23"/>
          <p:cNvSpPr/>
          <p:nvPr/>
        </p:nvSpPr>
        <p:spPr>
          <a:xfrm>
            <a:off x="4572000" y="1261872"/>
            <a:ext cx="566928" cy="56692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2200" dirty="0">
                <a:solidFill>
                  <a:srgbClr val="000000"/>
                </a:solidFill>
              </a:rPr>
              <a:t>📱</a:t>
            </a:r>
            <a:endParaRPr lang="en-US" sz="2200" dirty="0"/>
          </a:p>
        </p:txBody>
      </p:sp>
      <p:sp>
        <p:nvSpPr>
          <p:cNvPr id="27" name="Text 24"/>
          <p:cNvSpPr/>
          <p:nvPr/>
        </p:nvSpPr>
        <p:spPr>
          <a:xfrm>
            <a:off x="5257800" y="1243584"/>
            <a:ext cx="3474720" cy="32918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r" rtl="1">
              <a:buNone/>
            </a:pPr>
            <a:r>
              <a:rPr lang="en-US" sz="1300" b="1" dirty="0">
                <a:solidFill>
                  <a:srgbClr val="E8C96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נוכחות דיגיטלית</a:t>
            </a:r>
            <a:endParaRPr lang="en-US" sz="1300" dirty="0"/>
          </a:p>
        </p:txBody>
      </p:sp>
      <p:sp>
        <p:nvSpPr>
          <p:cNvPr id="28" name="Text 25"/>
          <p:cNvSpPr/>
          <p:nvPr/>
        </p:nvSpPr>
        <p:spPr>
          <a:xfrm>
            <a:off x="4572000" y="1627632"/>
            <a:ext cx="416052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r" rtl="1">
              <a:buNone/>
            </a:pPr>
            <a:r>
              <a:rPr lang="en-US" sz="1000" dirty="0">
                <a:solidFill>
                  <a:srgbClr val="CBD5E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פוסט שבועי: טיפ שוק, עסקה, תובנה. הם צריכים לראות אותך מ.א.1</a:t>
            </a:r>
            <a:endParaRPr lang="en-US" sz="1000" dirty="0"/>
          </a:p>
        </p:txBody>
      </p:sp>
      <p:sp>
        <p:nvSpPr>
          <p:cNvPr id="29" name="Shape 26"/>
          <p:cNvSpPr/>
          <p:nvPr/>
        </p:nvSpPr>
        <p:spPr>
          <a:xfrm>
            <a:off x="4434840" y="2039112"/>
            <a:ext cx="4434840" cy="777240"/>
          </a:xfrm>
          <a:prstGeom prst="roundRect">
            <a:avLst>
              <a:gd name="adj" fmla="val 11765"/>
            </a:avLst>
          </a:prstGeom>
          <a:solidFill>
            <a:srgbClr val="1E3A5F"/>
          </a:solidFill>
          <a:ln w="12700">
            <a:solidFill>
              <a:srgbClr val="2A4070"/>
            </a:solidFill>
            <a:prstDash val="solid"/>
          </a:ln>
          <a:effectLst>
            <a:outerShdw blurRad="152400" dist="50800" dir="2700000" algn="bl" rotWithShape="0">
              <a:srgbClr val="000000">
                <a:alpha val="25000"/>
              </a:srgbClr>
            </a:outerShdw>
          </a:effectLst>
        </p:spPr>
      </p:sp>
      <p:sp>
        <p:nvSpPr>
          <p:cNvPr id="30" name="Shape 27"/>
          <p:cNvSpPr/>
          <p:nvPr/>
        </p:nvSpPr>
        <p:spPr>
          <a:xfrm>
            <a:off x="4572000" y="2130552"/>
            <a:ext cx="566928" cy="566928"/>
          </a:xfrm>
          <a:prstGeom prst="roundRect">
            <a:avLst>
              <a:gd name="adj" fmla="val 11290"/>
            </a:avLst>
          </a:prstGeom>
          <a:solidFill>
            <a:srgbClr val="C9A84C"/>
          </a:solidFill>
          <a:ln w="12700">
            <a:solidFill>
              <a:srgbClr val="C9A84C"/>
            </a:solidFill>
            <a:prstDash val="solid"/>
          </a:ln>
        </p:spPr>
      </p:sp>
      <p:sp>
        <p:nvSpPr>
          <p:cNvPr id="31" name="Text 28"/>
          <p:cNvSpPr/>
          <p:nvPr/>
        </p:nvSpPr>
        <p:spPr>
          <a:xfrm>
            <a:off x="4572000" y="2130552"/>
            <a:ext cx="566928" cy="56692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2200" dirty="0">
                <a:solidFill>
                  <a:srgbClr val="000000"/>
                </a:solidFill>
              </a:rPr>
              <a:t>🎯</a:t>
            </a:r>
            <a:endParaRPr lang="en-US" sz="2200" dirty="0"/>
          </a:p>
        </p:txBody>
      </p:sp>
      <p:sp>
        <p:nvSpPr>
          <p:cNvPr id="32" name="Text 29"/>
          <p:cNvSpPr/>
          <p:nvPr/>
        </p:nvSpPr>
        <p:spPr>
          <a:xfrm>
            <a:off x="5257800" y="2112264"/>
            <a:ext cx="3474720" cy="32918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r" rtl="1">
              <a:buNone/>
            </a:pPr>
            <a:r>
              <a:rPr lang="en-US" sz="1300" b="1" dirty="0">
                <a:solidFill>
                  <a:srgbClr val="E8C96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התמחות אזורית</a:t>
            </a:r>
            <a:endParaRPr lang="en-US" sz="1300" dirty="0"/>
          </a:p>
        </p:txBody>
      </p:sp>
      <p:sp>
        <p:nvSpPr>
          <p:cNvPr id="33" name="Text 30"/>
          <p:cNvSpPr/>
          <p:nvPr/>
        </p:nvSpPr>
        <p:spPr>
          <a:xfrm>
            <a:off x="4572000" y="2496312"/>
            <a:ext cx="416052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r" rtl="1">
              <a:buNone/>
            </a:pPr>
            <a:r>
              <a:rPr lang="en-US" sz="1000" dirty="0">
                <a:solidFill>
                  <a:srgbClr val="CBD5E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"מומחה שכונת X" — הם יחפשו אותך, לא להיפך</a:t>
            </a:r>
            <a:endParaRPr lang="en-US" sz="1000" dirty="0"/>
          </a:p>
        </p:txBody>
      </p:sp>
      <p:sp>
        <p:nvSpPr>
          <p:cNvPr id="34" name="Shape 31"/>
          <p:cNvSpPr/>
          <p:nvPr/>
        </p:nvSpPr>
        <p:spPr>
          <a:xfrm>
            <a:off x="4434840" y="2907792"/>
            <a:ext cx="4434840" cy="777240"/>
          </a:xfrm>
          <a:prstGeom prst="roundRect">
            <a:avLst>
              <a:gd name="adj" fmla="val 11765"/>
            </a:avLst>
          </a:prstGeom>
          <a:solidFill>
            <a:srgbClr val="1E3A5F"/>
          </a:solidFill>
          <a:ln w="12700">
            <a:solidFill>
              <a:srgbClr val="2A4070"/>
            </a:solidFill>
            <a:prstDash val="solid"/>
          </a:ln>
          <a:effectLst>
            <a:outerShdw blurRad="152400" dist="50800" dir="2700000" algn="bl" rotWithShape="0">
              <a:srgbClr val="000000">
                <a:alpha val="25000"/>
              </a:srgbClr>
            </a:outerShdw>
          </a:effectLst>
        </p:spPr>
      </p:sp>
      <p:sp>
        <p:nvSpPr>
          <p:cNvPr id="35" name="Shape 32"/>
          <p:cNvSpPr/>
          <p:nvPr/>
        </p:nvSpPr>
        <p:spPr>
          <a:xfrm>
            <a:off x="4572000" y="2999232"/>
            <a:ext cx="566928" cy="566928"/>
          </a:xfrm>
          <a:prstGeom prst="roundRect">
            <a:avLst>
              <a:gd name="adj" fmla="val 11290"/>
            </a:avLst>
          </a:prstGeom>
          <a:solidFill>
            <a:srgbClr val="C9A84C"/>
          </a:solidFill>
          <a:ln w="12700">
            <a:solidFill>
              <a:srgbClr val="C9A84C"/>
            </a:solidFill>
            <a:prstDash val="solid"/>
          </a:ln>
        </p:spPr>
      </p:sp>
      <p:sp>
        <p:nvSpPr>
          <p:cNvPr id="36" name="Text 33"/>
          <p:cNvSpPr/>
          <p:nvPr/>
        </p:nvSpPr>
        <p:spPr>
          <a:xfrm>
            <a:off x="4572000" y="2999232"/>
            <a:ext cx="566928" cy="56692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2200" dirty="0">
                <a:solidFill>
                  <a:srgbClr val="000000"/>
                </a:solidFill>
              </a:rPr>
              <a:t>📊</a:t>
            </a:r>
            <a:endParaRPr lang="en-US" sz="2200" dirty="0"/>
          </a:p>
        </p:txBody>
      </p:sp>
      <p:sp>
        <p:nvSpPr>
          <p:cNvPr id="37" name="Text 34"/>
          <p:cNvSpPr/>
          <p:nvPr/>
        </p:nvSpPr>
        <p:spPr>
          <a:xfrm>
            <a:off x="5257800" y="2980944"/>
            <a:ext cx="3474720" cy="32918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r" rtl="1">
              <a:buNone/>
            </a:pPr>
            <a:r>
              <a:rPr lang="en-US" sz="1300" b="1" dirty="0">
                <a:solidFill>
                  <a:srgbClr val="E8C96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מספרים שמוכיחים</a:t>
            </a:r>
            <a:endParaRPr lang="en-US" sz="1300" dirty="0"/>
          </a:p>
        </p:txBody>
      </p:sp>
      <p:sp>
        <p:nvSpPr>
          <p:cNvPr id="38" name="Text 35"/>
          <p:cNvSpPr/>
          <p:nvPr/>
        </p:nvSpPr>
        <p:spPr>
          <a:xfrm>
            <a:off x="4572000" y="3364992"/>
            <a:ext cx="416052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r" rtl="1">
              <a:buNone/>
            </a:pPr>
            <a:r>
              <a:rPr lang="en-US" sz="1000" dirty="0">
                <a:solidFill>
                  <a:srgbClr val="CBD5E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"מכרתי 12 נכסים בשכונה ב-2024" — נתונים בונים מהימנות</a:t>
            </a:r>
            <a:endParaRPr lang="en-US" sz="1000" dirty="0"/>
          </a:p>
        </p:txBody>
      </p:sp>
      <p:sp>
        <p:nvSpPr>
          <p:cNvPr id="39" name="Shape 36"/>
          <p:cNvSpPr/>
          <p:nvPr/>
        </p:nvSpPr>
        <p:spPr>
          <a:xfrm>
            <a:off x="4434840" y="3776472"/>
            <a:ext cx="4434840" cy="777240"/>
          </a:xfrm>
          <a:prstGeom prst="roundRect">
            <a:avLst>
              <a:gd name="adj" fmla="val 11765"/>
            </a:avLst>
          </a:prstGeom>
          <a:solidFill>
            <a:srgbClr val="1E3A5F"/>
          </a:solidFill>
          <a:ln w="12700">
            <a:solidFill>
              <a:srgbClr val="2A4070"/>
            </a:solidFill>
            <a:prstDash val="solid"/>
          </a:ln>
          <a:effectLst>
            <a:outerShdw blurRad="152400" dist="50800" dir="2700000" algn="bl" rotWithShape="0">
              <a:srgbClr val="000000">
                <a:alpha val="25000"/>
              </a:srgbClr>
            </a:outerShdw>
          </a:effectLst>
        </p:spPr>
      </p:sp>
      <p:sp>
        <p:nvSpPr>
          <p:cNvPr id="40" name="Shape 37"/>
          <p:cNvSpPr/>
          <p:nvPr/>
        </p:nvSpPr>
        <p:spPr>
          <a:xfrm>
            <a:off x="4572000" y="3867912"/>
            <a:ext cx="566928" cy="566928"/>
          </a:xfrm>
          <a:prstGeom prst="roundRect">
            <a:avLst>
              <a:gd name="adj" fmla="val 11290"/>
            </a:avLst>
          </a:prstGeom>
          <a:solidFill>
            <a:srgbClr val="C9A84C"/>
          </a:solidFill>
          <a:ln w="12700">
            <a:solidFill>
              <a:srgbClr val="C9A84C"/>
            </a:solidFill>
            <a:prstDash val="solid"/>
          </a:ln>
        </p:spPr>
      </p:sp>
      <p:sp>
        <p:nvSpPr>
          <p:cNvPr id="41" name="Text 38"/>
          <p:cNvSpPr/>
          <p:nvPr/>
        </p:nvSpPr>
        <p:spPr>
          <a:xfrm>
            <a:off x="4572000" y="3867912"/>
            <a:ext cx="566928" cy="56692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2200" dirty="0">
                <a:solidFill>
                  <a:srgbClr val="000000"/>
                </a:solidFill>
              </a:rPr>
              <a:t>🤝</a:t>
            </a:r>
            <a:endParaRPr lang="en-US" sz="2200" dirty="0"/>
          </a:p>
        </p:txBody>
      </p:sp>
      <p:sp>
        <p:nvSpPr>
          <p:cNvPr id="42" name="Text 39"/>
          <p:cNvSpPr/>
          <p:nvPr/>
        </p:nvSpPr>
        <p:spPr>
          <a:xfrm>
            <a:off x="5257800" y="3849624"/>
            <a:ext cx="3474720" cy="32918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r" rtl="1">
              <a:buNone/>
            </a:pPr>
            <a:r>
              <a:rPr lang="en-US" sz="1300" b="1" dirty="0">
                <a:solidFill>
                  <a:srgbClr val="E8C96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הפניות = מנוע</a:t>
            </a:r>
            <a:endParaRPr lang="en-US" sz="1300" dirty="0"/>
          </a:p>
        </p:txBody>
      </p:sp>
      <p:sp>
        <p:nvSpPr>
          <p:cNvPr id="43" name="Text 40"/>
          <p:cNvSpPr/>
          <p:nvPr/>
        </p:nvSpPr>
        <p:spPr>
          <a:xfrm>
            <a:off x="4572000" y="4233672"/>
            <a:ext cx="416052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r" rtl="1">
              <a:buNone/>
            </a:pPr>
            <a:r>
              <a:rPr lang="en-US" sz="1000" dirty="0">
                <a:solidFill>
                  <a:srgbClr val="CBD5E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80% מהעסקאות הטובות = הפניות. כל לקוח מרוצה = 3 פוטנציאליים</a:t>
            </a:r>
            <a:endParaRPr lang="en-US" sz="1000" dirty="0"/>
          </a:p>
        </p:txBody>
      </p:sp>
      <p:sp>
        <p:nvSpPr>
          <p:cNvPr id="44" name="Shape 41"/>
          <p:cNvSpPr/>
          <p:nvPr/>
        </p:nvSpPr>
        <p:spPr>
          <a:xfrm>
            <a:off x="4434840" y="4645152"/>
            <a:ext cx="4434840" cy="777240"/>
          </a:xfrm>
          <a:prstGeom prst="roundRect">
            <a:avLst>
              <a:gd name="adj" fmla="val 11765"/>
            </a:avLst>
          </a:prstGeom>
          <a:solidFill>
            <a:srgbClr val="1E3A5F"/>
          </a:solidFill>
          <a:ln w="12700">
            <a:solidFill>
              <a:srgbClr val="2A4070"/>
            </a:solidFill>
            <a:prstDash val="solid"/>
          </a:ln>
          <a:effectLst>
            <a:outerShdw blurRad="152400" dist="50800" dir="2700000" algn="bl" rotWithShape="0">
              <a:srgbClr val="000000">
                <a:alpha val="25000"/>
              </a:srgbClr>
            </a:outerShdw>
          </a:effectLst>
        </p:spPr>
      </p:sp>
      <p:sp>
        <p:nvSpPr>
          <p:cNvPr id="45" name="Shape 42"/>
          <p:cNvSpPr/>
          <p:nvPr/>
        </p:nvSpPr>
        <p:spPr>
          <a:xfrm>
            <a:off x="4572000" y="4736592"/>
            <a:ext cx="566928" cy="566928"/>
          </a:xfrm>
          <a:prstGeom prst="roundRect">
            <a:avLst>
              <a:gd name="adj" fmla="val 11290"/>
            </a:avLst>
          </a:prstGeom>
          <a:solidFill>
            <a:srgbClr val="C9A84C"/>
          </a:solidFill>
          <a:ln w="12700">
            <a:solidFill>
              <a:srgbClr val="C9A84C"/>
            </a:solidFill>
            <a:prstDash val="solid"/>
          </a:ln>
        </p:spPr>
      </p:sp>
      <p:sp>
        <p:nvSpPr>
          <p:cNvPr id="46" name="Text 43"/>
          <p:cNvSpPr/>
          <p:nvPr/>
        </p:nvSpPr>
        <p:spPr>
          <a:xfrm>
            <a:off x="4572000" y="4736592"/>
            <a:ext cx="566928" cy="56692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2200" dirty="0">
                <a:solidFill>
                  <a:srgbClr val="000000"/>
                </a:solidFill>
              </a:rPr>
              <a:t>⭐</a:t>
            </a:r>
            <a:endParaRPr lang="en-US" sz="2200" dirty="0"/>
          </a:p>
        </p:txBody>
      </p:sp>
      <p:sp>
        <p:nvSpPr>
          <p:cNvPr id="47" name="Text 44"/>
          <p:cNvSpPr/>
          <p:nvPr/>
        </p:nvSpPr>
        <p:spPr>
          <a:xfrm>
            <a:off x="5257800" y="4718304"/>
            <a:ext cx="3474720" cy="32918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r" rtl="1">
              <a:buNone/>
            </a:pPr>
            <a:r>
              <a:rPr lang="en-US" sz="1300" b="1" dirty="0">
                <a:solidFill>
                  <a:srgbClr val="E8C96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ביקורות ועדויות</a:t>
            </a:r>
            <a:endParaRPr lang="en-US" sz="1300" dirty="0"/>
          </a:p>
        </p:txBody>
      </p:sp>
      <p:sp>
        <p:nvSpPr>
          <p:cNvPr id="48" name="Text 45"/>
          <p:cNvSpPr/>
          <p:nvPr/>
        </p:nvSpPr>
        <p:spPr>
          <a:xfrm>
            <a:off x="4572000" y="5102352"/>
            <a:ext cx="416052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r" rtl="1">
              <a:buNone/>
            </a:pPr>
            <a:r>
              <a:rPr lang="en-US" sz="1000" dirty="0">
                <a:solidFill>
                  <a:srgbClr val="CBD5E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בקש בשעת הסגירה — ברגע הכי מרוצה. Google + WhatsApp</a:t>
            </a:r>
            <a:endParaRPr lang="en-US" sz="1000" dirty="0"/>
          </a:p>
        </p:txBody>
      </p:sp>
      <p:sp>
        <p:nvSpPr>
          <p:cNvPr id="49" name="Shape 46"/>
          <p:cNvSpPr/>
          <p:nvPr/>
        </p:nvSpPr>
        <p:spPr>
          <a:xfrm>
            <a:off x="365760" y="5001768"/>
            <a:ext cx="8412480" cy="713232"/>
          </a:xfrm>
          <a:prstGeom prst="roundRect">
            <a:avLst>
              <a:gd name="adj" fmla="val 12821"/>
            </a:avLst>
          </a:prstGeom>
          <a:solidFill>
            <a:srgbClr val="C9A84C"/>
          </a:solidFill>
          <a:ln w="12700">
            <a:solidFill>
              <a:srgbClr val="C9A84C"/>
            </a:solidFill>
            <a:prstDash val="solid"/>
          </a:ln>
          <a:effectLst>
            <a:outerShdw blurRad="177800" dist="50800" dir="2700000" algn="bl" rotWithShape="0">
              <a:srgbClr val="C9A84C">
                <a:alpha val="30000"/>
              </a:srgbClr>
            </a:outerShdw>
          </a:effectLst>
        </p:spPr>
      </p:sp>
      <p:sp>
        <p:nvSpPr>
          <p:cNvPr id="50" name="Text 47"/>
          <p:cNvSpPr/>
          <p:nvPr/>
        </p:nvSpPr>
        <p:spPr>
          <a:xfrm>
            <a:off x="502920" y="5001768"/>
            <a:ext cx="8183880" cy="7132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 rtl="1">
              <a:buNone/>
            </a:pPr>
            <a:r>
              <a:rPr lang="en-US" sz="1300" b="1" dirty="0">
                <a:solidFill>
                  <a:srgbClr val="0D1B2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🏆  "אינך מוכר דירות — אתה בונה מוניטין שמוכר בשבילך"</a:t>
            </a:r>
            <a:endParaRPr lang="en-US" sz="13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0D1B2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4864"/>
          </a:xfrm>
          <a:prstGeom prst="rect">
            <a:avLst/>
          </a:prstGeom>
          <a:solidFill>
            <a:srgbClr val="C9A84C"/>
          </a:solidFill>
          <a:ln w="12700">
            <a:solidFill>
              <a:srgbClr val="C9A84C"/>
            </a:solidFill>
            <a:prstDash val="solid"/>
          </a:ln>
        </p:spPr>
      </p:sp>
      <p:pic>
        <p:nvPicPr>
          <p:cNvPr id="3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394960"/>
          </a:xfrm>
          <a:prstGeom prst="rect">
            <a:avLst/>
          </a:prstGeom>
        </p:spPr>
      </p:pic>
      <p:pic>
        <p:nvPicPr>
          <p:cNvPr id="4" name="Image 1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474720" y="228600"/>
            <a:ext cx="2194560" cy="2194560"/>
          </a:xfrm>
          <a:prstGeom prst="rect">
            <a:avLst/>
          </a:prstGeom>
        </p:spPr>
      </p:pic>
      <p:sp>
        <p:nvSpPr>
          <p:cNvPr id="5" name="Text 1"/>
          <p:cNvSpPr/>
          <p:nvPr/>
        </p:nvSpPr>
        <p:spPr>
          <a:xfrm>
            <a:off x="457200" y="2487168"/>
            <a:ext cx="8229600" cy="8686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5000" b="1" kern="0" spc="500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ChesterRafi</a:t>
            </a:r>
            <a:endParaRPr lang="en-US" sz="5000" dirty="0"/>
          </a:p>
        </p:txBody>
      </p:sp>
      <p:sp>
        <p:nvSpPr>
          <p:cNvPr id="6" name="Text 2"/>
          <p:cNvSpPr/>
          <p:nvPr/>
        </p:nvSpPr>
        <p:spPr>
          <a:xfrm>
            <a:off x="457200" y="3401568"/>
            <a:ext cx="8229600" cy="43891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 rtl="1">
              <a:buNone/>
            </a:pPr>
            <a:r>
              <a:rPr lang="en-US" sz="2000" dirty="0">
                <a:solidFill>
                  <a:srgbClr val="C9A84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משרד עורכי דין רפי צ'סטר</a:t>
            </a:r>
            <a:endParaRPr lang="en-US" sz="2000" dirty="0"/>
          </a:p>
        </p:txBody>
      </p:sp>
      <p:sp>
        <p:nvSpPr>
          <p:cNvPr id="7" name="Shape 3"/>
          <p:cNvSpPr/>
          <p:nvPr/>
        </p:nvSpPr>
        <p:spPr>
          <a:xfrm>
            <a:off x="2286000" y="3913632"/>
            <a:ext cx="4572000" cy="36576"/>
          </a:xfrm>
          <a:prstGeom prst="rect">
            <a:avLst/>
          </a:prstGeom>
          <a:solidFill>
            <a:srgbClr val="C9A84C"/>
          </a:solidFill>
          <a:ln w="12700">
            <a:solidFill>
              <a:srgbClr val="C9A84C"/>
            </a:solidFill>
            <a:prstDash val="solid"/>
          </a:ln>
        </p:spPr>
      </p:sp>
      <p:sp>
        <p:nvSpPr>
          <p:cNvPr id="8" name="Text 4"/>
          <p:cNvSpPr/>
          <p:nvPr/>
        </p:nvSpPr>
        <p:spPr>
          <a:xfrm>
            <a:off x="457200" y="4023360"/>
            <a:ext cx="8229600" cy="38404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 rtl="1">
              <a:buNone/>
            </a:pPr>
            <a:r>
              <a:rPr lang="en-US" sz="1600" i="1" dirty="0">
                <a:solidFill>
                  <a:srgbClr val="CBD5E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השותף המשפטי שכל מתווך מקצועי צריך לצידו</a:t>
            </a:r>
            <a:endParaRPr lang="en-US" sz="1600" dirty="0"/>
          </a:p>
        </p:txBody>
      </p:sp>
      <p:sp>
        <p:nvSpPr>
          <p:cNvPr id="9" name="Text 5"/>
          <p:cNvSpPr/>
          <p:nvPr/>
        </p:nvSpPr>
        <p:spPr>
          <a:xfrm>
            <a:off x="457200" y="4526280"/>
            <a:ext cx="8229600" cy="34747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 rtl="1">
              <a:buNone/>
            </a:pPr>
            <a:r>
              <a:rPr lang="en-US" sz="1300" dirty="0">
                <a:solidFill>
                  <a:srgbClr val="94A3B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ליווי משפטי מלא | ניסיון עשיר בנדל"ן | זמינות 24/7 | שירות אישי מרמה גבוהה</a:t>
            </a:r>
            <a:endParaRPr lang="en-US" sz="1300" dirty="0"/>
          </a:p>
        </p:txBody>
      </p:sp>
      <p:sp>
        <p:nvSpPr>
          <p:cNvPr id="10" name="Shape 6"/>
          <p:cNvSpPr/>
          <p:nvPr/>
        </p:nvSpPr>
        <p:spPr>
          <a:xfrm>
            <a:off x="457200" y="4956048"/>
            <a:ext cx="8229600" cy="713232"/>
          </a:xfrm>
          <a:prstGeom prst="roundRect">
            <a:avLst>
              <a:gd name="adj" fmla="val 12821"/>
            </a:avLst>
          </a:prstGeom>
          <a:solidFill>
            <a:srgbClr val="C9A84C"/>
          </a:solidFill>
          <a:ln w="12700">
            <a:solidFill>
              <a:srgbClr val="C9A84C"/>
            </a:solidFill>
            <a:prstDash val="solid"/>
          </a:ln>
          <a:effectLst>
            <a:outerShdw blurRad="177800" dist="50800" dir="2700000" algn="bl" rotWithShape="0">
              <a:srgbClr val="C9A84C">
                <a:alpha val="30000"/>
              </a:srgbClr>
            </a:outerShdw>
          </a:effectLst>
        </p:spPr>
      </p:sp>
      <p:sp>
        <p:nvSpPr>
          <p:cNvPr id="11" name="Text 7"/>
          <p:cNvSpPr/>
          <p:nvPr/>
        </p:nvSpPr>
        <p:spPr>
          <a:xfrm>
            <a:off x="594360" y="4956048"/>
            <a:ext cx="8001000" cy="7132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 rtl="1">
              <a:buNone/>
            </a:pPr>
            <a:r>
              <a:rPr lang="en-US" sz="1300" b="1" dirty="0">
                <a:solidFill>
                  <a:srgbClr val="0D1B2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הפנה אלינו — ונדאג שהלקוח שלך יישאר לקוח שלך לתמיד ✦  office@chesterrafi.co.il</a:t>
            </a:r>
            <a:endParaRPr lang="en-US" sz="13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5F7F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4864"/>
          </a:xfrm>
          <a:prstGeom prst="rect">
            <a:avLst/>
          </a:prstGeom>
          <a:solidFill>
            <a:srgbClr val="0D1B2A"/>
          </a:solidFill>
          <a:ln w="12700">
            <a:solidFill>
              <a:srgbClr val="0D1B2A"/>
            </a:solidFill>
            <a:prstDash val="solid"/>
          </a:ln>
        </p:spPr>
      </p:sp>
      <p:pic>
        <p:nvPicPr>
          <p:cNvPr id="3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909560" y="73152"/>
            <a:ext cx="1005840" cy="1005840"/>
          </a:xfrm>
          <a:prstGeom prst="rect">
            <a:avLst/>
          </a:prstGeom>
        </p:spPr>
      </p:pic>
      <p:sp>
        <p:nvSpPr>
          <p:cNvPr id="4" name="Shape 1"/>
          <p:cNvSpPr/>
          <p:nvPr/>
        </p:nvSpPr>
        <p:spPr>
          <a:xfrm>
            <a:off x="411480" y="109728"/>
            <a:ext cx="2286000" cy="329184"/>
          </a:xfrm>
          <a:prstGeom prst="roundRect">
            <a:avLst>
              <a:gd name="adj" fmla="val 16667"/>
            </a:avLst>
          </a:prstGeom>
          <a:solidFill>
            <a:srgbClr val="C9A84C"/>
          </a:solidFill>
          <a:ln w="12700">
            <a:solidFill>
              <a:srgbClr val="C9A84C"/>
            </a:solidFill>
            <a:prstDash val="solid"/>
          </a:ln>
        </p:spPr>
      </p:sp>
      <p:sp>
        <p:nvSpPr>
          <p:cNvPr id="5" name="Text 2"/>
          <p:cNvSpPr/>
          <p:nvPr/>
        </p:nvSpPr>
        <p:spPr>
          <a:xfrm>
            <a:off x="411480" y="109728"/>
            <a:ext cx="2286000" cy="32918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050" b="1" dirty="0">
                <a:solidFill>
                  <a:srgbClr val="0D1B2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למה ChesterRafi?</a:t>
            </a:r>
            <a:endParaRPr lang="en-US" sz="1050" dirty="0"/>
          </a:p>
        </p:txBody>
      </p:sp>
      <p:sp>
        <p:nvSpPr>
          <p:cNvPr id="6" name="Text 3"/>
          <p:cNvSpPr/>
          <p:nvPr/>
        </p:nvSpPr>
        <p:spPr>
          <a:xfrm>
            <a:off x="411480" y="73152"/>
            <a:ext cx="7406640" cy="7498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r" rtl="1">
              <a:buNone/>
            </a:pPr>
            <a:r>
              <a:rPr lang="en-US" sz="3600" b="1" kern="0" spc="30" dirty="0">
                <a:solidFill>
                  <a:srgbClr val="0D1B2A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הסיבה שהמתווכים הטובים ביותר עובדים איתנו</a:t>
            </a:r>
            <a:endParaRPr lang="en-US" sz="3600" dirty="0"/>
          </a:p>
        </p:txBody>
      </p:sp>
      <p:sp>
        <p:nvSpPr>
          <p:cNvPr id="7" name="Text 4"/>
          <p:cNvSpPr/>
          <p:nvPr/>
        </p:nvSpPr>
        <p:spPr>
          <a:xfrm>
            <a:off x="411480" y="822960"/>
            <a:ext cx="6858000" cy="34747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r" rtl="1">
              <a:buNone/>
            </a:pPr>
            <a:r>
              <a:rPr lang="en-US" sz="1400" i="1" dirty="0">
                <a:solidFill>
                  <a:srgbClr val="C9A84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שירות שגורם ללקוח שלך לחזור — ולהביא חברים</a:t>
            </a:r>
            <a:endParaRPr lang="en-US" sz="1400" dirty="0"/>
          </a:p>
        </p:txBody>
      </p:sp>
      <p:sp>
        <p:nvSpPr>
          <p:cNvPr id="8" name="Shape 5"/>
          <p:cNvSpPr/>
          <p:nvPr/>
        </p:nvSpPr>
        <p:spPr>
          <a:xfrm>
            <a:off x="411480" y="1024128"/>
            <a:ext cx="8321040" cy="25603"/>
          </a:xfrm>
          <a:prstGeom prst="rect">
            <a:avLst/>
          </a:prstGeom>
          <a:solidFill>
            <a:srgbClr val="C9A84C"/>
          </a:solidFill>
          <a:ln w="12700">
            <a:solidFill>
              <a:srgbClr val="C9A84C"/>
            </a:solidFill>
            <a:prstDash val="solid"/>
          </a:ln>
        </p:spPr>
      </p:sp>
      <p:sp>
        <p:nvSpPr>
          <p:cNvPr id="9" name="Shape 6"/>
          <p:cNvSpPr/>
          <p:nvPr/>
        </p:nvSpPr>
        <p:spPr>
          <a:xfrm>
            <a:off x="365760" y="1170432"/>
            <a:ext cx="4160520" cy="3657600"/>
          </a:xfrm>
          <a:prstGeom prst="roundRect">
            <a:avLst>
              <a:gd name="adj" fmla="val 3500"/>
            </a:avLst>
          </a:prstGeom>
          <a:solidFill>
            <a:srgbClr val="0D1B2A"/>
          </a:solidFill>
          <a:ln w="19050">
            <a:solidFill>
              <a:srgbClr val="C9A84C"/>
            </a:solidFill>
            <a:prstDash val="solid"/>
          </a:ln>
          <a:effectLst>
            <a:outerShdw blurRad="152400" dist="50800" dir="2700000" algn="bl" rotWithShape="0">
              <a:srgbClr val="000000">
                <a:alpha val="25000"/>
              </a:srgbClr>
            </a:outerShdw>
          </a:effectLst>
        </p:spPr>
      </p:sp>
      <p:sp>
        <p:nvSpPr>
          <p:cNvPr id="10" name="Text 7"/>
          <p:cNvSpPr/>
          <p:nvPr/>
        </p:nvSpPr>
        <p:spPr>
          <a:xfrm>
            <a:off x="502920" y="1261872"/>
            <a:ext cx="388620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 rtl="1">
              <a:buNone/>
            </a:pPr>
            <a:r>
              <a:rPr lang="en-US" sz="1500" b="1" dirty="0">
                <a:solidFill>
                  <a:srgbClr val="C9A84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🏆 מה המתווך מרוויח</a:t>
            </a:r>
            <a:endParaRPr lang="en-US" sz="1500" dirty="0"/>
          </a:p>
        </p:txBody>
      </p:sp>
      <p:sp>
        <p:nvSpPr>
          <p:cNvPr id="11" name="Shape 8"/>
          <p:cNvSpPr/>
          <p:nvPr/>
        </p:nvSpPr>
        <p:spPr>
          <a:xfrm>
            <a:off x="502920" y="1737360"/>
            <a:ext cx="3886200" cy="25603"/>
          </a:xfrm>
          <a:prstGeom prst="rect">
            <a:avLst/>
          </a:prstGeom>
          <a:solidFill>
            <a:srgbClr val="9B7B2A"/>
          </a:solidFill>
          <a:ln w="12700">
            <a:solidFill>
              <a:srgbClr val="9B7B2A"/>
            </a:solidFill>
            <a:prstDash val="solid"/>
          </a:ln>
        </p:spPr>
      </p:sp>
      <p:sp>
        <p:nvSpPr>
          <p:cNvPr id="12" name="Shape 9"/>
          <p:cNvSpPr/>
          <p:nvPr/>
        </p:nvSpPr>
        <p:spPr>
          <a:xfrm>
            <a:off x="502920" y="1874520"/>
            <a:ext cx="3886200" cy="365760"/>
          </a:xfrm>
          <a:prstGeom prst="roundRect">
            <a:avLst>
              <a:gd name="adj" fmla="val 17500"/>
            </a:avLst>
          </a:prstGeom>
          <a:solidFill>
            <a:srgbClr val="1B3050"/>
          </a:solidFill>
          <a:ln w="12700">
            <a:solidFill>
              <a:srgbClr val="2A4070"/>
            </a:solidFill>
            <a:prstDash val="solid"/>
          </a:ln>
        </p:spPr>
      </p:sp>
      <p:sp>
        <p:nvSpPr>
          <p:cNvPr id="13" name="Text 10"/>
          <p:cNvSpPr/>
          <p:nvPr/>
        </p:nvSpPr>
        <p:spPr>
          <a:xfrm>
            <a:off x="640080" y="1874520"/>
            <a:ext cx="374904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r" rtl="1">
              <a:buNone/>
            </a:pPr>
            <a:r>
              <a:rPr lang="en-US" sz="115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◆  לקוח מלוּוה — פחות טרחות ובעיות</a:t>
            </a:r>
            <a:endParaRPr lang="en-US" sz="1150" dirty="0"/>
          </a:p>
        </p:txBody>
      </p:sp>
      <p:sp>
        <p:nvSpPr>
          <p:cNvPr id="14" name="Shape 11"/>
          <p:cNvSpPr/>
          <p:nvPr/>
        </p:nvSpPr>
        <p:spPr>
          <a:xfrm>
            <a:off x="502920" y="2313432"/>
            <a:ext cx="3886200" cy="365760"/>
          </a:xfrm>
          <a:prstGeom prst="roundRect">
            <a:avLst>
              <a:gd name="adj" fmla="val 17500"/>
            </a:avLst>
          </a:prstGeom>
          <a:solidFill>
            <a:srgbClr val="1B3050"/>
          </a:solidFill>
          <a:ln w="12700">
            <a:solidFill>
              <a:srgbClr val="2A4070"/>
            </a:solidFill>
            <a:prstDash val="solid"/>
          </a:ln>
        </p:spPr>
      </p:sp>
      <p:sp>
        <p:nvSpPr>
          <p:cNvPr id="15" name="Text 12"/>
          <p:cNvSpPr/>
          <p:nvPr/>
        </p:nvSpPr>
        <p:spPr>
          <a:xfrm>
            <a:off x="640080" y="2313432"/>
            <a:ext cx="374904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r" rtl="1">
              <a:buNone/>
            </a:pPr>
            <a:r>
              <a:rPr lang="en-US" sz="115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◆  הגנה משפטית על כל עסקה שלך</a:t>
            </a:r>
            <a:endParaRPr lang="en-US" sz="1150" dirty="0"/>
          </a:p>
        </p:txBody>
      </p:sp>
      <p:sp>
        <p:nvSpPr>
          <p:cNvPr id="16" name="Shape 13"/>
          <p:cNvSpPr/>
          <p:nvPr/>
        </p:nvSpPr>
        <p:spPr>
          <a:xfrm>
            <a:off x="502920" y="2752344"/>
            <a:ext cx="3886200" cy="365760"/>
          </a:xfrm>
          <a:prstGeom prst="roundRect">
            <a:avLst>
              <a:gd name="adj" fmla="val 17500"/>
            </a:avLst>
          </a:prstGeom>
          <a:solidFill>
            <a:srgbClr val="1B3050"/>
          </a:solidFill>
          <a:ln w="12700">
            <a:solidFill>
              <a:srgbClr val="2A4070"/>
            </a:solidFill>
            <a:prstDash val="solid"/>
          </a:ln>
        </p:spPr>
      </p:sp>
      <p:sp>
        <p:nvSpPr>
          <p:cNvPr id="17" name="Text 14"/>
          <p:cNvSpPr/>
          <p:nvPr/>
        </p:nvSpPr>
        <p:spPr>
          <a:xfrm>
            <a:off x="640080" y="2752344"/>
            <a:ext cx="374904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r" rtl="1">
              <a:buNone/>
            </a:pPr>
            <a:r>
              <a:rPr lang="en-US" sz="115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◆  לקוחות מרוצים שחוזרים ומפנים</a:t>
            </a:r>
            <a:endParaRPr lang="en-US" sz="1150" dirty="0"/>
          </a:p>
        </p:txBody>
      </p:sp>
      <p:sp>
        <p:nvSpPr>
          <p:cNvPr id="18" name="Shape 15"/>
          <p:cNvSpPr/>
          <p:nvPr/>
        </p:nvSpPr>
        <p:spPr>
          <a:xfrm>
            <a:off x="502920" y="3191256"/>
            <a:ext cx="3886200" cy="365760"/>
          </a:xfrm>
          <a:prstGeom prst="roundRect">
            <a:avLst>
              <a:gd name="adj" fmla="val 17500"/>
            </a:avLst>
          </a:prstGeom>
          <a:solidFill>
            <a:srgbClr val="1B3050"/>
          </a:solidFill>
          <a:ln w="12700">
            <a:solidFill>
              <a:srgbClr val="2A4070"/>
            </a:solidFill>
            <a:prstDash val="solid"/>
          </a:ln>
        </p:spPr>
      </p:sp>
      <p:sp>
        <p:nvSpPr>
          <p:cNvPr id="19" name="Text 16"/>
          <p:cNvSpPr/>
          <p:nvPr/>
        </p:nvSpPr>
        <p:spPr>
          <a:xfrm>
            <a:off x="640080" y="3191256"/>
            <a:ext cx="374904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r" rtl="1">
              <a:buNone/>
            </a:pPr>
            <a:r>
              <a:rPr lang="en-US" sz="115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◆  מוניטין של מתווך שיודע לסגור</a:t>
            </a:r>
            <a:endParaRPr lang="en-US" sz="1150" dirty="0"/>
          </a:p>
        </p:txBody>
      </p:sp>
      <p:sp>
        <p:nvSpPr>
          <p:cNvPr id="20" name="Shape 17"/>
          <p:cNvSpPr/>
          <p:nvPr/>
        </p:nvSpPr>
        <p:spPr>
          <a:xfrm>
            <a:off x="502920" y="3630168"/>
            <a:ext cx="3886200" cy="365760"/>
          </a:xfrm>
          <a:prstGeom prst="roundRect">
            <a:avLst>
              <a:gd name="adj" fmla="val 17500"/>
            </a:avLst>
          </a:prstGeom>
          <a:solidFill>
            <a:srgbClr val="1B3050"/>
          </a:solidFill>
          <a:ln w="12700">
            <a:solidFill>
              <a:srgbClr val="2A4070"/>
            </a:solidFill>
            <a:prstDash val="solid"/>
          </a:ln>
        </p:spPr>
      </p:sp>
      <p:sp>
        <p:nvSpPr>
          <p:cNvPr id="21" name="Text 18"/>
          <p:cNvSpPr/>
          <p:nvPr/>
        </p:nvSpPr>
        <p:spPr>
          <a:xfrm>
            <a:off x="640080" y="3630168"/>
            <a:ext cx="374904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r" rtl="1">
              <a:buNone/>
            </a:pPr>
            <a:r>
              <a:rPr lang="en-US" sz="115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◆  שקט נפשי — גם שלך וגם שלהם</a:t>
            </a:r>
            <a:endParaRPr lang="en-US" sz="1150" dirty="0"/>
          </a:p>
        </p:txBody>
      </p:sp>
      <p:sp>
        <p:nvSpPr>
          <p:cNvPr id="22" name="Shape 19"/>
          <p:cNvSpPr/>
          <p:nvPr/>
        </p:nvSpPr>
        <p:spPr>
          <a:xfrm>
            <a:off x="502920" y="4069080"/>
            <a:ext cx="3886200" cy="365760"/>
          </a:xfrm>
          <a:prstGeom prst="roundRect">
            <a:avLst>
              <a:gd name="adj" fmla="val 17500"/>
            </a:avLst>
          </a:prstGeom>
          <a:solidFill>
            <a:srgbClr val="1B3050"/>
          </a:solidFill>
          <a:ln w="12700">
            <a:solidFill>
              <a:srgbClr val="2A4070"/>
            </a:solidFill>
            <a:prstDash val="solid"/>
          </a:ln>
        </p:spPr>
      </p:sp>
      <p:sp>
        <p:nvSpPr>
          <p:cNvPr id="23" name="Text 20"/>
          <p:cNvSpPr/>
          <p:nvPr/>
        </p:nvSpPr>
        <p:spPr>
          <a:xfrm>
            <a:off x="640080" y="4069080"/>
            <a:ext cx="374904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r" rtl="1">
              <a:buNone/>
            </a:pPr>
            <a:r>
              <a:rPr lang="en-US" sz="115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◆  ייחוד בשוק עמוס מתווכים</a:t>
            </a:r>
            <a:endParaRPr lang="en-US" sz="1150" dirty="0"/>
          </a:p>
        </p:txBody>
      </p:sp>
      <p:sp>
        <p:nvSpPr>
          <p:cNvPr id="24" name="Shape 21"/>
          <p:cNvSpPr/>
          <p:nvPr/>
        </p:nvSpPr>
        <p:spPr>
          <a:xfrm>
            <a:off x="4709160" y="1170432"/>
            <a:ext cx="4160520" cy="3657600"/>
          </a:xfrm>
          <a:prstGeom prst="roundRect">
            <a:avLst>
              <a:gd name="adj" fmla="val 3500"/>
            </a:avLst>
          </a:prstGeom>
          <a:solidFill>
            <a:srgbClr val="FFFFFF"/>
          </a:solidFill>
          <a:ln w="12700">
            <a:solidFill>
              <a:srgbClr val="E0EAF4"/>
            </a:solidFill>
            <a:prstDash val="solid"/>
          </a:ln>
          <a:effectLst>
            <a:outerShdw blurRad="76200" dist="25400" dir="2700000" algn="bl" rotWithShape="0">
              <a:srgbClr val="000000">
                <a:alpha val="14000"/>
              </a:srgbClr>
            </a:outerShdw>
          </a:effectLst>
        </p:spPr>
      </p:sp>
      <p:sp>
        <p:nvSpPr>
          <p:cNvPr id="25" name="Text 22"/>
          <p:cNvSpPr/>
          <p:nvPr/>
        </p:nvSpPr>
        <p:spPr>
          <a:xfrm>
            <a:off x="4846320" y="1261872"/>
            <a:ext cx="388620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 rtl="1">
              <a:buNone/>
            </a:pPr>
            <a:r>
              <a:rPr lang="en-US" sz="1500" b="1" dirty="0">
                <a:solidFill>
                  <a:srgbClr val="0D1B2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💎 מה הלקוח מקבל</a:t>
            </a:r>
            <a:endParaRPr lang="en-US" sz="1500" dirty="0"/>
          </a:p>
        </p:txBody>
      </p:sp>
      <p:sp>
        <p:nvSpPr>
          <p:cNvPr id="26" name="Shape 23"/>
          <p:cNvSpPr/>
          <p:nvPr/>
        </p:nvSpPr>
        <p:spPr>
          <a:xfrm>
            <a:off x="4846320" y="1737360"/>
            <a:ext cx="3886200" cy="25603"/>
          </a:xfrm>
          <a:prstGeom prst="rect">
            <a:avLst/>
          </a:prstGeom>
          <a:solidFill>
            <a:srgbClr val="E0EAF4"/>
          </a:solidFill>
          <a:ln w="12700">
            <a:solidFill>
              <a:srgbClr val="E0EAF4"/>
            </a:solidFill>
            <a:prstDash val="solid"/>
          </a:ln>
        </p:spPr>
      </p:sp>
      <p:sp>
        <p:nvSpPr>
          <p:cNvPr id="27" name="Shape 24"/>
          <p:cNvSpPr/>
          <p:nvPr/>
        </p:nvSpPr>
        <p:spPr>
          <a:xfrm>
            <a:off x="4846320" y="1874520"/>
            <a:ext cx="3886200" cy="365760"/>
          </a:xfrm>
          <a:prstGeom prst="roundRect">
            <a:avLst>
              <a:gd name="adj" fmla="val 17500"/>
            </a:avLst>
          </a:prstGeom>
          <a:solidFill>
            <a:srgbClr val="F5F7FA"/>
          </a:solidFill>
          <a:ln w="12700">
            <a:solidFill>
              <a:srgbClr val="E0EAF4"/>
            </a:solidFill>
            <a:prstDash val="solid"/>
          </a:ln>
        </p:spPr>
      </p:sp>
      <p:sp>
        <p:nvSpPr>
          <p:cNvPr id="28" name="Text 25"/>
          <p:cNvSpPr/>
          <p:nvPr/>
        </p:nvSpPr>
        <p:spPr>
          <a:xfrm>
            <a:off x="4983480" y="1874520"/>
            <a:ext cx="374904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r" rtl="1">
              <a:buNone/>
            </a:pPr>
            <a:r>
              <a:rPr lang="en-US" sz="1150" dirty="0">
                <a:solidFill>
                  <a:srgbClr val="3341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◆  ייעוץ משפטי מקצועי מיום ראשון</a:t>
            </a:r>
            <a:endParaRPr lang="en-US" sz="1150" dirty="0"/>
          </a:p>
        </p:txBody>
      </p:sp>
      <p:sp>
        <p:nvSpPr>
          <p:cNvPr id="29" name="Shape 26"/>
          <p:cNvSpPr/>
          <p:nvPr/>
        </p:nvSpPr>
        <p:spPr>
          <a:xfrm>
            <a:off x="4846320" y="2313432"/>
            <a:ext cx="3886200" cy="365760"/>
          </a:xfrm>
          <a:prstGeom prst="roundRect">
            <a:avLst>
              <a:gd name="adj" fmla="val 17500"/>
            </a:avLst>
          </a:prstGeom>
          <a:solidFill>
            <a:srgbClr val="F5F7FA"/>
          </a:solidFill>
          <a:ln w="12700">
            <a:solidFill>
              <a:srgbClr val="E0EAF4"/>
            </a:solidFill>
            <a:prstDash val="solid"/>
          </a:ln>
        </p:spPr>
      </p:sp>
      <p:sp>
        <p:nvSpPr>
          <p:cNvPr id="30" name="Text 27"/>
          <p:cNvSpPr/>
          <p:nvPr/>
        </p:nvSpPr>
        <p:spPr>
          <a:xfrm>
            <a:off x="4983480" y="2313432"/>
            <a:ext cx="374904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r" rtl="1">
              <a:buNone/>
            </a:pPr>
            <a:r>
              <a:rPr lang="en-US" sz="1150" dirty="0">
                <a:solidFill>
                  <a:srgbClr val="3341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◆  בדיקת חוזה לפני חתימה — לא אחרי</a:t>
            </a:r>
            <a:endParaRPr lang="en-US" sz="1150" dirty="0"/>
          </a:p>
        </p:txBody>
      </p:sp>
      <p:sp>
        <p:nvSpPr>
          <p:cNvPr id="31" name="Shape 28"/>
          <p:cNvSpPr/>
          <p:nvPr/>
        </p:nvSpPr>
        <p:spPr>
          <a:xfrm>
            <a:off x="4846320" y="2752344"/>
            <a:ext cx="3886200" cy="365760"/>
          </a:xfrm>
          <a:prstGeom prst="roundRect">
            <a:avLst>
              <a:gd name="adj" fmla="val 17500"/>
            </a:avLst>
          </a:prstGeom>
          <a:solidFill>
            <a:srgbClr val="F5F7FA"/>
          </a:solidFill>
          <a:ln w="12700">
            <a:solidFill>
              <a:srgbClr val="E0EAF4"/>
            </a:solidFill>
            <a:prstDash val="solid"/>
          </a:ln>
        </p:spPr>
      </p:sp>
      <p:sp>
        <p:nvSpPr>
          <p:cNvPr id="32" name="Text 29"/>
          <p:cNvSpPr/>
          <p:nvPr/>
        </p:nvSpPr>
        <p:spPr>
          <a:xfrm>
            <a:off x="4983480" y="2752344"/>
            <a:ext cx="374904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r" rtl="1">
              <a:buNone/>
            </a:pPr>
            <a:r>
              <a:rPr lang="en-US" sz="1150" dirty="0">
                <a:solidFill>
                  <a:srgbClr val="3341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◆  וידוא רישום ונקיון מחובות</a:t>
            </a:r>
            <a:endParaRPr lang="en-US" sz="1150" dirty="0"/>
          </a:p>
        </p:txBody>
      </p:sp>
      <p:sp>
        <p:nvSpPr>
          <p:cNvPr id="33" name="Shape 30"/>
          <p:cNvSpPr/>
          <p:nvPr/>
        </p:nvSpPr>
        <p:spPr>
          <a:xfrm>
            <a:off x="4846320" y="3191256"/>
            <a:ext cx="3886200" cy="365760"/>
          </a:xfrm>
          <a:prstGeom prst="roundRect">
            <a:avLst>
              <a:gd name="adj" fmla="val 17500"/>
            </a:avLst>
          </a:prstGeom>
          <a:solidFill>
            <a:srgbClr val="F5F7FA"/>
          </a:solidFill>
          <a:ln w="12700">
            <a:solidFill>
              <a:srgbClr val="E0EAF4"/>
            </a:solidFill>
            <a:prstDash val="solid"/>
          </a:ln>
        </p:spPr>
      </p:sp>
      <p:sp>
        <p:nvSpPr>
          <p:cNvPr id="34" name="Text 31"/>
          <p:cNvSpPr/>
          <p:nvPr/>
        </p:nvSpPr>
        <p:spPr>
          <a:xfrm>
            <a:off x="4983480" y="3191256"/>
            <a:ext cx="374904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r" rtl="1">
              <a:buNone/>
            </a:pPr>
            <a:r>
              <a:rPr lang="en-US" sz="1150" dirty="0">
                <a:solidFill>
                  <a:srgbClr val="3341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◆  ניהול מו"מ מקצועי בשמם</a:t>
            </a:r>
            <a:endParaRPr lang="en-US" sz="1150" dirty="0"/>
          </a:p>
        </p:txBody>
      </p:sp>
      <p:sp>
        <p:nvSpPr>
          <p:cNvPr id="35" name="Shape 32"/>
          <p:cNvSpPr/>
          <p:nvPr/>
        </p:nvSpPr>
        <p:spPr>
          <a:xfrm>
            <a:off x="4846320" y="3630168"/>
            <a:ext cx="3886200" cy="365760"/>
          </a:xfrm>
          <a:prstGeom prst="roundRect">
            <a:avLst>
              <a:gd name="adj" fmla="val 17500"/>
            </a:avLst>
          </a:prstGeom>
          <a:solidFill>
            <a:srgbClr val="F5F7FA"/>
          </a:solidFill>
          <a:ln w="12700">
            <a:solidFill>
              <a:srgbClr val="E0EAF4"/>
            </a:solidFill>
            <a:prstDash val="solid"/>
          </a:ln>
        </p:spPr>
      </p:sp>
      <p:sp>
        <p:nvSpPr>
          <p:cNvPr id="36" name="Text 33"/>
          <p:cNvSpPr/>
          <p:nvPr/>
        </p:nvSpPr>
        <p:spPr>
          <a:xfrm>
            <a:off x="4983480" y="3630168"/>
            <a:ext cx="374904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r" rtl="1">
              <a:buNone/>
            </a:pPr>
            <a:r>
              <a:rPr lang="en-US" sz="1150" dirty="0">
                <a:solidFill>
                  <a:srgbClr val="3341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◆  שקיפות מלאה בכל שלב ושלב</a:t>
            </a:r>
            <a:endParaRPr lang="en-US" sz="1150" dirty="0"/>
          </a:p>
        </p:txBody>
      </p:sp>
      <p:sp>
        <p:nvSpPr>
          <p:cNvPr id="37" name="Shape 34"/>
          <p:cNvSpPr/>
          <p:nvPr/>
        </p:nvSpPr>
        <p:spPr>
          <a:xfrm>
            <a:off x="4846320" y="4069080"/>
            <a:ext cx="3886200" cy="365760"/>
          </a:xfrm>
          <a:prstGeom prst="roundRect">
            <a:avLst>
              <a:gd name="adj" fmla="val 17500"/>
            </a:avLst>
          </a:prstGeom>
          <a:solidFill>
            <a:srgbClr val="F5F7FA"/>
          </a:solidFill>
          <a:ln w="12700">
            <a:solidFill>
              <a:srgbClr val="E0EAF4"/>
            </a:solidFill>
            <a:prstDash val="solid"/>
          </a:ln>
        </p:spPr>
      </p:sp>
      <p:sp>
        <p:nvSpPr>
          <p:cNvPr id="38" name="Text 35"/>
          <p:cNvSpPr/>
          <p:nvPr/>
        </p:nvSpPr>
        <p:spPr>
          <a:xfrm>
            <a:off x="4983480" y="4069080"/>
            <a:ext cx="374904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r" rtl="1">
              <a:buNone/>
            </a:pPr>
            <a:r>
              <a:rPr lang="en-US" sz="1150" dirty="0">
                <a:solidFill>
                  <a:srgbClr val="3341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◆  שירות אישי, רגיש ומהיר</a:t>
            </a:r>
            <a:endParaRPr lang="en-US" sz="1150" dirty="0"/>
          </a:p>
        </p:txBody>
      </p:sp>
      <p:sp>
        <p:nvSpPr>
          <p:cNvPr id="39" name="Shape 36"/>
          <p:cNvSpPr/>
          <p:nvPr/>
        </p:nvSpPr>
        <p:spPr>
          <a:xfrm>
            <a:off x="365760" y="4937760"/>
            <a:ext cx="8412480" cy="713232"/>
          </a:xfrm>
          <a:prstGeom prst="roundRect">
            <a:avLst>
              <a:gd name="adj" fmla="val 12821"/>
            </a:avLst>
          </a:prstGeom>
          <a:solidFill>
            <a:srgbClr val="C9A84C"/>
          </a:solidFill>
          <a:ln w="12700">
            <a:solidFill>
              <a:srgbClr val="C9A84C"/>
            </a:solidFill>
            <a:prstDash val="solid"/>
          </a:ln>
          <a:effectLst>
            <a:outerShdw blurRad="177800" dist="50800" dir="2700000" algn="bl" rotWithShape="0">
              <a:srgbClr val="C9A84C">
                <a:alpha val="30000"/>
              </a:srgbClr>
            </a:outerShdw>
          </a:effectLst>
        </p:spPr>
      </p:sp>
      <p:sp>
        <p:nvSpPr>
          <p:cNvPr id="40" name="Text 37"/>
          <p:cNvSpPr/>
          <p:nvPr/>
        </p:nvSpPr>
        <p:spPr>
          <a:xfrm>
            <a:off x="502920" y="4937760"/>
            <a:ext cx="8183880" cy="7132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 rtl="1">
              <a:buNone/>
            </a:pPr>
            <a:r>
              <a:rPr lang="en-US" sz="1300" b="1" dirty="0">
                <a:solidFill>
                  <a:srgbClr val="0D1B2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✦  לקוח שמרוצה מהשירות המשפטי — מייחס את הטוב גם למתווך שהפנה. כולם מרוויחים</a:t>
            </a:r>
            <a:endParaRPr lang="en-US" sz="13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0D1B2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4864"/>
          </a:xfrm>
          <a:prstGeom prst="rect">
            <a:avLst/>
          </a:prstGeom>
          <a:solidFill>
            <a:srgbClr val="C9A84C"/>
          </a:solidFill>
          <a:ln w="12700">
            <a:solidFill>
              <a:srgbClr val="C9A84C"/>
            </a:solidFill>
            <a:prstDash val="solid"/>
          </a:ln>
        </p:spPr>
      </p:sp>
      <p:pic>
        <p:nvPicPr>
          <p:cNvPr id="3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909560" y="73152"/>
            <a:ext cx="1005840" cy="1005840"/>
          </a:xfrm>
          <a:prstGeom prst="rect">
            <a:avLst/>
          </a:prstGeom>
        </p:spPr>
      </p:pic>
      <p:sp>
        <p:nvSpPr>
          <p:cNvPr id="4" name="Shape 1"/>
          <p:cNvSpPr/>
          <p:nvPr/>
        </p:nvSpPr>
        <p:spPr>
          <a:xfrm>
            <a:off x="411480" y="109728"/>
            <a:ext cx="2286000" cy="329184"/>
          </a:xfrm>
          <a:prstGeom prst="roundRect">
            <a:avLst>
              <a:gd name="adj" fmla="val 16667"/>
            </a:avLst>
          </a:prstGeom>
          <a:solidFill>
            <a:srgbClr val="1E3A5F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5" name="Text 2"/>
          <p:cNvSpPr/>
          <p:nvPr/>
        </p:nvSpPr>
        <p:spPr>
          <a:xfrm>
            <a:off x="411480" y="109728"/>
            <a:ext cx="2286000" cy="32918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050" b="1" dirty="0">
                <a:solidFill>
                  <a:srgbClr val="C9A84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מחזור חיי עסקה</a:t>
            </a:r>
            <a:endParaRPr lang="en-US" sz="1050" dirty="0"/>
          </a:p>
        </p:txBody>
      </p:sp>
      <p:sp>
        <p:nvSpPr>
          <p:cNvPr id="6" name="Text 3"/>
          <p:cNvSpPr/>
          <p:nvPr/>
        </p:nvSpPr>
        <p:spPr>
          <a:xfrm>
            <a:off x="411480" y="73152"/>
            <a:ext cx="7406640" cy="7498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r" rtl="1">
              <a:buNone/>
            </a:pPr>
            <a:r>
              <a:rPr lang="en-US" sz="3600" b="1" kern="0" spc="30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מהיכרות לחתימה — המפה המלאה</a:t>
            </a:r>
            <a:endParaRPr lang="en-US" sz="3600" dirty="0"/>
          </a:p>
        </p:txBody>
      </p:sp>
      <p:sp>
        <p:nvSpPr>
          <p:cNvPr id="7" name="Text 4"/>
          <p:cNvSpPr/>
          <p:nvPr/>
        </p:nvSpPr>
        <p:spPr>
          <a:xfrm>
            <a:off x="411480" y="822960"/>
            <a:ext cx="6858000" cy="34747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r" rtl="1">
              <a:buNone/>
            </a:pPr>
            <a:r>
              <a:rPr lang="en-US" sz="1400" i="1" dirty="0">
                <a:solidFill>
                  <a:srgbClr val="E8C96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כל שלב — כלי ספציפי. כל שאלה — מטרה ברורה</a:t>
            </a:r>
            <a:endParaRPr lang="en-US" sz="1400" dirty="0"/>
          </a:p>
        </p:txBody>
      </p:sp>
      <p:sp>
        <p:nvSpPr>
          <p:cNvPr id="8" name="Shape 5"/>
          <p:cNvSpPr/>
          <p:nvPr/>
        </p:nvSpPr>
        <p:spPr>
          <a:xfrm>
            <a:off x="411480" y="1005840"/>
            <a:ext cx="8321040" cy="25603"/>
          </a:xfrm>
          <a:prstGeom prst="rect">
            <a:avLst/>
          </a:prstGeom>
          <a:solidFill>
            <a:srgbClr val="C9A84C"/>
          </a:solidFill>
          <a:ln w="12700">
            <a:solidFill>
              <a:srgbClr val="C9A84C"/>
            </a:solidFill>
            <a:prstDash val="solid"/>
          </a:ln>
        </p:spPr>
      </p:sp>
      <p:sp>
        <p:nvSpPr>
          <p:cNvPr id="9" name="Shape 6"/>
          <p:cNvSpPr/>
          <p:nvPr/>
        </p:nvSpPr>
        <p:spPr>
          <a:xfrm>
            <a:off x="384048" y="1188720"/>
            <a:ext cx="914400" cy="914400"/>
          </a:xfrm>
          <a:prstGeom prst="ellipse">
            <a:avLst/>
          </a:prstGeom>
          <a:solidFill>
            <a:srgbClr val="1E3A5F"/>
          </a:solidFill>
          <a:ln w="15240">
            <a:solidFill>
              <a:srgbClr val="C9A84C"/>
            </a:solidFill>
            <a:prstDash val="solid"/>
          </a:ln>
          <a:effectLst>
            <a:outerShdw blurRad="152400" dist="50800" dir="2700000" algn="bl" rotWithShape="0">
              <a:srgbClr val="000000">
                <a:alpha val="25000"/>
              </a:srgbClr>
            </a:outerShdw>
          </a:effectLst>
        </p:spPr>
      </p:sp>
      <p:sp>
        <p:nvSpPr>
          <p:cNvPr id="10" name="Text 7"/>
          <p:cNvSpPr/>
          <p:nvPr/>
        </p:nvSpPr>
        <p:spPr>
          <a:xfrm>
            <a:off x="384048" y="1188720"/>
            <a:ext cx="914400" cy="9144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2200" b="1" dirty="0">
                <a:solidFill>
                  <a:srgbClr val="C9A84C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1</a:t>
            </a:r>
            <a:endParaRPr lang="en-US" sz="2200" dirty="0"/>
          </a:p>
        </p:txBody>
      </p:sp>
      <p:sp>
        <p:nvSpPr>
          <p:cNvPr id="11" name="Shape 8"/>
          <p:cNvSpPr/>
          <p:nvPr/>
        </p:nvSpPr>
        <p:spPr>
          <a:xfrm>
            <a:off x="1316736" y="1618488"/>
            <a:ext cx="73152" cy="64008"/>
          </a:xfrm>
          <a:prstGeom prst="rect">
            <a:avLst/>
          </a:prstGeom>
          <a:solidFill>
            <a:srgbClr val="C9A84C"/>
          </a:solidFill>
          <a:ln w="12700">
            <a:solidFill>
              <a:srgbClr val="C9A84C"/>
            </a:solidFill>
            <a:prstDash val="solid"/>
          </a:ln>
        </p:spPr>
      </p:sp>
      <p:sp>
        <p:nvSpPr>
          <p:cNvPr id="12" name="Text 9"/>
          <p:cNvSpPr/>
          <p:nvPr/>
        </p:nvSpPr>
        <p:spPr>
          <a:xfrm>
            <a:off x="201168" y="2212848"/>
            <a:ext cx="1261872" cy="34747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 rtl="1">
              <a:buNone/>
            </a:pPr>
            <a:r>
              <a:rPr lang="en-US" sz="115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יצירת קשר</a:t>
            </a:r>
            <a:endParaRPr lang="en-US" sz="1150" dirty="0"/>
          </a:p>
        </p:txBody>
      </p:sp>
      <p:sp>
        <p:nvSpPr>
          <p:cNvPr id="13" name="Text 10"/>
          <p:cNvSpPr/>
          <p:nvPr/>
        </p:nvSpPr>
        <p:spPr>
          <a:xfrm>
            <a:off x="201168" y="2578608"/>
            <a:ext cx="1261872" cy="38404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 rtl="1">
              <a:lnSpc>
                <a:spcPct val="110000"/>
              </a:lnSpc>
              <a:buNone/>
            </a:pPr>
            <a:r>
              <a:rPr lang="en-US" sz="950" dirty="0">
                <a:solidFill>
                  <a:srgbClr val="94A3B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7 שנ׳ / שפת גוף</a:t>
            </a:r>
            <a:endParaRPr lang="en-US" sz="950" dirty="0"/>
          </a:p>
        </p:txBody>
      </p:sp>
      <p:sp>
        <p:nvSpPr>
          <p:cNvPr id="14" name="Shape 11"/>
          <p:cNvSpPr/>
          <p:nvPr/>
        </p:nvSpPr>
        <p:spPr>
          <a:xfrm>
            <a:off x="1472184" y="1188720"/>
            <a:ext cx="914400" cy="914400"/>
          </a:xfrm>
          <a:prstGeom prst="ellipse">
            <a:avLst/>
          </a:prstGeom>
          <a:solidFill>
            <a:srgbClr val="1E3A5F"/>
          </a:solidFill>
          <a:ln w="15240">
            <a:solidFill>
              <a:srgbClr val="C9A84C"/>
            </a:solidFill>
            <a:prstDash val="solid"/>
          </a:ln>
          <a:effectLst>
            <a:outerShdw blurRad="152400" dist="50800" dir="2700000" algn="bl" rotWithShape="0">
              <a:srgbClr val="000000">
                <a:alpha val="25000"/>
              </a:srgbClr>
            </a:outerShdw>
          </a:effectLst>
        </p:spPr>
      </p:sp>
      <p:sp>
        <p:nvSpPr>
          <p:cNvPr id="15" name="Text 12"/>
          <p:cNvSpPr/>
          <p:nvPr/>
        </p:nvSpPr>
        <p:spPr>
          <a:xfrm>
            <a:off x="1472184" y="1188720"/>
            <a:ext cx="914400" cy="9144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2200" b="1" dirty="0">
                <a:solidFill>
                  <a:srgbClr val="C9A84C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2</a:t>
            </a:r>
            <a:endParaRPr lang="en-US" sz="2200" dirty="0"/>
          </a:p>
        </p:txBody>
      </p:sp>
      <p:sp>
        <p:nvSpPr>
          <p:cNvPr id="16" name="Shape 13"/>
          <p:cNvSpPr/>
          <p:nvPr/>
        </p:nvSpPr>
        <p:spPr>
          <a:xfrm>
            <a:off x="2404872" y="1618488"/>
            <a:ext cx="73152" cy="64008"/>
          </a:xfrm>
          <a:prstGeom prst="rect">
            <a:avLst/>
          </a:prstGeom>
          <a:solidFill>
            <a:srgbClr val="C9A84C"/>
          </a:solidFill>
          <a:ln w="12700">
            <a:solidFill>
              <a:srgbClr val="C9A84C"/>
            </a:solidFill>
            <a:prstDash val="solid"/>
          </a:ln>
        </p:spPr>
      </p:sp>
      <p:sp>
        <p:nvSpPr>
          <p:cNvPr id="17" name="Text 14"/>
          <p:cNvSpPr/>
          <p:nvPr/>
        </p:nvSpPr>
        <p:spPr>
          <a:xfrm>
            <a:off x="1289304" y="2212848"/>
            <a:ext cx="1261872" cy="34747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 rtl="1">
              <a:buNone/>
            </a:pPr>
            <a:r>
              <a:rPr lang="en-US" sz="115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דיוג</a:t>
            </a:r>
            <a:endParaRPr lang="en-US" sz="1150" dirty="0"/>
          </a:p>
        </p:txBody>
      </p:sp>
      <p:sp>
        <p:nvSpPr>
          <p:cNvPr id="18" name="Text 15"/>
          <p:cNvSpPr/>
          <p:nvPr/>
        </p:nvSpPr>
        <p:spPr>
          <a:xfrm>
            <a:off x="1289304" y="2578608"/>
            <a:ext cx="1261872" cy="38404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 rtl="1">
              <a:lnSpc>
                <a:spcPct val="110000"/>
              </a:lnSpc>
              <a:buNone/>
            </a:pPr>
            <a:r>
              <a:rPr lang="en-US" sz="950" dirty="0">
                <a:solidFill>
                  <a:srgbClr val="94A3B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שאלות / HEAR</a:t>
            </a:r>
            <a:endParaRPr lang="en-US" sz="950" dirty="0"/>
          </a:p>
        </p:txBody>
      </p:sp>
      <p:sp>
        <p:nvSpPr>
          <p:cNvPr id="19" name="Shape 16"/>
          <p:cNvSpPr/>
          <p:nvPr/>
        </p:nvSpPr>
        <p:spPr>
          <a:xfrm>
            <a:off x="2560320" y="1188720"/>
            <a:ext cx="914400" cy="914400"/>
          </a:xfrm>
          <a:prstGeom prst="ellipse">
            <a:avLst/>
          </a:prstGeom>
          <a:solidFill>
            <a:srgbClr val="1E3A5F"/>
          </a:solidFill>
          <a:ln w="15240">
            <a:solidFill>
              <a:srgbClr val="C9A84C"/>
            </a:solidFill>
            <a:prstDash val="solid"/>
          </a:ln>
          <a:effectLst>
            <a:outerShdw blurRad="152400" dist="50800" dir="2700000" algn="bl" rotWithShape="0">
              <a:srgbClr val="000000">
                <a:alpha val="25000"/>
              </a:srgbClr>
            </a:outerShdw>
          </a:effectLst>
        </p:spPr>
      </p:sp>
      <p:sp>
        <p:nvSpPr>
          <p:cNvPr id="20" name="Text 17"/>
          <p:cNvSpPr/>
          <p:nvPr/>
        </p:nvSpPr>
        <p:spPr>
          <a:xfrm>
            <a:off x="2560320" y="1188720"/>
            <a:ext cx="914400" cy="9144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2200" b="1" dirty="0">
                <a:solidFill>
                  <a:srgbClr val="C9A84C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3</a:t>
            </a:r>
            <a:endParaRPr lang="en-US" sz="2200" dirty="0"/>
          </a:p>
        </p:txBody>
      </p:sp>
      <p:sp>
        <p:nvSpPr>
          <p:cNvPr id="21" name="Shape 18"/>
          <p:cNvSpPr/>
          <p:nvPr/>
        </p:nvSpPr>
        <p:spPr>
          <a:xfrm>
            <a:off x="3493008" y="1618488"/>
            <a:ext cx="73152" cy="64008"/>
          </a:xfrm>
          <a:prstGeom prst="rect">
            <a:avLst/>
          </a:prstGeom>
          <a:solidFill>
            <a:srgbClr val="C9A84C"/>
          </a:solidFill>
          <a:ln w="12700">
            <a:solidFill>
              <a:srgbClr val="C9A84C"/>
            </a:solidFill>
            <a:prstDash val="solid"/>
          </a:ln>
        </p:spPr>
      </p:sp>
      <p:sp>
        <p:nvSpPr>
          <p:cNvPr id="22" name="Text 19"/>
          <p:cNvSpPr/>
          <p:nvPr/>
        </p:nvSpPr>
        <p:spPr>
          <a:xfrm>
            <a:off x="2377440" y="2212848"/>
            <a:ext cx="1261872" cy="34747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 rtl="1">
              <a:buNone/>
            </a:pPr>
            <a:r>
              <a:rPr lang="en-US" sz="115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הצגה</a:t>
            </a:r>
            <a:endParaRPr lang="en-US" sz="1150" dirty="0"/>
          </a:p>
        </p:txBody>
      </p:sp>
      <p:sp>
        <p:nvSpPr>
          <p:cNvPr id="23" name="Text 20"/>
          <p:cNvSpPr/>
          <p:nvPr/>
        </p:nvSpPr>
        <p:spPr>
          <a:xfrm>
            <a:off x="2377440" y="2578608"/>
            <a:ext cx="1261872" cy="38404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 rtl="1">
              <a:lnSpc>
                <a:spcPct val="110000"/>
              </a:lnSpc>
              <a:buNone/>
            </a:pPr>
            <a:r>
              <a:rPr lang="en-US" sz="950" dirty="0">
                <a:solidFill>
                  <a:srgbClr val="94A3B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שתילה / FOMO</a:t>
            </a:r>
            <a:endParaRPr lang="en-US" sz="950" dirty="0"/>
          </a:p>
        </p:txBody>
      </p:sp>
      <p:sp>
        <p:nvSpPr>
          <p:cNvPr id="24" name="Shape 21"/>
          <p:cNvSpPr/>
          <p:nvPr/>
        </p:nvSpPr>
        <p:spPr>
          <a:xfrm>
            <a:off x="3648456" y="1188720"/>
            <a:ext cx="914400" cy="914400"/>
          </a:xfrm>
          <a:prstGeom prst="ellipse">
            <a:avLst/>
          </a:prstGeom>
          <a:solidFill>
            <a:srgbClr val="1E3A5F"/>
          </a:solidFill>
          <a:ln w="15240">
            <a:solidFill>
              <a:srgbClr val="C9A84C"/>
            </a:solidFill>
            <a:prstDash val="solid"/>
          </a:ln>
          <a:effectLst>
            <a:outerShdw blurRad="152400" dist="50800" dir="2700000" algn="bl" rotWithShape="0">
              <a:srgbClr val="000000">
                <a:alpha val="25000"/>
              </a:srgbClr>
            </a:outerShdw>
          </a:effectLst>
        </p:spPr>
      </p:sp>
      <p:sp>
        <p:nvSpPr>
          <p:cNvPr id="25" name="Text 22"/>
          <p:cNvSpPr/>
          <p:nvPr/>
        </p:nvSpPr>
        <p:spPr>
          <a:xfrm>
            <a:off x="3648456" y="1188720"/>
            <a:ext cx="914400" cy="9144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2200" b="1" dirty="0">
                <a:solidFill>
                  <a:srgbClr val="C9A84C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4</a:t>
            </a:r>
            <a:endParaRPr lang="en-US" sz="2200" dirty="0"/>
          </a:p>
        </p:txBody>
      </p:sp>
      <p:sp>
        <p:nvSpPr>
          <p:cNvPr id="26" name="Shape 23"/>
          <p:cNvSpPr/>
          <p:nvPr/>
        </p:nvSpPr>
        <p:spPr>
          <a:xfrm>
            <a:off x="4581144" y="1618488"/>
            <a:ext cx="73152" cy="64008"/>
          </a:xfrm>
          <a:prstGeom prst="rect">
            <a:avLst/>
          </a:prstGeom>
          <a:solidFill>
            <a:srgbClr val="C9A84C"/>
          </a:solidFill>
          <a:ln w="12700">
            <a:solidFill>
              <a:srgbClr val="C9A84C"/>
            </a:solidFill>
            <a:prstDash val="solid"/>
          </a:ln>
        </p:spPr>
      </p:sp>
      <p:sp>
        <p:nvSpPr>
          <p:cNvPr id="27" name="Text 24"/>
          <p:cNvSpPr/>
          <p:nvPr/>
        </p:nvSpPr>
        <p:spPr>
          <a:xfrm>
            <a:off x="3465576" y="2212848"/>
            <a:ext cx="1261872" cy="34747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 rtl="1">
              <a:buNone/>
            </a:pPr>
            <a:r>
              <a:rPr lang="en-US" sz="115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חפץ</a:t>
            </a:r>
            <a:endParaRPr lang="en-US" sz="1150" dirty="0"/>
          </a:p>
        </p:txBody>
      </p:sp>
      <p:sp>
        <p:nvSpPr>
          <p:cNvPr id="28" name="Text 25"/>
          <p:cNvSpPr/>
          <p:nvPr/>
        </p:nvSpPr>
        <p:spPr>
          <a:xfrm>
            <a:off x="3465576" y="2578608"/>
            <a:ext cx="1261872" cy="38404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 rtl="1">
              <a:lnSpc>
                <a:spcPct val="110000"/>
              </a:lnSpc>
              <a:buNone/>
            </a:pPr>
            <a:r>
              <a:rPr lang="en-US" sz="950" dirty="0">
                <a:solidFill>
                  <a:srgbClr val="94A3B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אחזקה / YES</a:t>
            </a:r>
            <a:endParaRPr lang="en-US" sz="950" dirty="0"/>
          </a:p>
        </p:txBody>
      </p:sp>
      <p:sp>
        <p:nvSpPr>
          <p:cNvPr id="29" name="Shape 26"/>
          <p:cNvSpPr/>
          <p:nvPr/>
        </p:nvSpPr>
        <p:spPr>
          <a:xfrm>
            <a:off x="4736592" y="1188720"/>
            <a:ext cx="914400" cy="914400"/>
          </a:xfrm>
          <a:prstGeom prst="ellipse">
            <a:avLst/>
          </a:prstGeom>
          <a:solidFill>
            <a:srgbClr val="1E3A5F"/>
          </a:solidFill>
          <a:ln w="15240">
            <a:solidFill>
              <a:srgbClr val="C9A84C"/>
            </a:solidFill>
            <a:prstDash val="solid"/>
          </a:ln>
          <a:effectLst>
            <a:outerShdw blurRad="152400" dist="50800" dir="2700000" algn="bl" rotWithShape="0">
              <a:srgbClr val="000000">
                <a:alpha val="25000"/>
              </a:srgbClr>
            </a:outerShdw>
          </a:effectLst>
        </p:spPr>
      </p:sp>
      <p:sp>
        <p:nvSpPr>
          <p:cNvPr id="30" name="Text 27"/>
          <p:cNvSpPr/>
          <p:nvPr/>
        </p:nvSpPr>
        <p:spPr>
          <a:xfrm>
            <a:off x="4736592" y="1188720"/>
            <a:ext cx="914400" cy="9144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2200" b="1" dirty="0">
                <a:solidFill>
                  <a:srgbClr val="C9A84C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5</a:t>
            </a:r>
            <a:endParaRPr lang="en-US" sz="2200" dirty="0"/>
          </a:p>
        </p:txBody>
      </p:sp>
      <p:sp>
        <p:nvSpPr>
          <p:cNvPr id="31" name="Shape 28"/>
          <p:cNvSpPr/>
          <p:nvPr/>
        </p:nvSpPr>
        <p:spPr>
          <a:xfrm>
            <a:off x="5669280" y="1618488"/>
            <a:ext cx="73152" cy="64008"/>
          </a:xfrm>
          <a:prstGeom prst="rect">
            <a:avLst/>
          </a:prstGeom>
          <a:solidFill>
            <a:srgbClr val="C9A84C"/>
          </a:solidFill>
          <a:ln w="12700">
            <a:solidFill>
              <a:srgbClr val="C9A84C"/>
            </a:solidFill>
            <a:prstDash val="solid"/>
          </a:ln>
        </p:spPr>
      </p:sp>
      <p:sp>
        <p:nvSpPr>
          <p:cNvPr id="32" name="Text 29"/>
          <p:cNvSpPr/>
          <p:nvPr/>
        </p:nvSpPr>
        <p:spPr>
          <a:xfrm>
            <a:off x="4553712" y="2212848"/>
            <a:ext cx="1261872" cy="34747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 rtl="1">
              <a:buNone/>
            </a:pPr>
            <a:r>
              <a:rPr lang="en-US" sz="115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התמודדות</a:t>
            </a:r>
            <a:endParaRPr lang="en-US" sz="1150" dirty="0"/>
          </a:p>
        </p:txBody>
      </p:sp>
      <p:sp>
        <p:nvSpPr>
          <p:cNvPr id="33" name="Text 30"/>
          <p:cNvSpPr/>
          <p:nvPr/>
        </p:nvSpPr>
        <p:spPr>
          <a:xfrm>
            <a:off x="4553712" y="2578608"/>
            <a:ext cx="1261872" cy="38404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 rtl="1">
              <a:lnSpc>
                <a:spcPct val="110000"/>
              </a:lnSpc>
              <a:buNone/>
            </a:pPr>
            <a:r>
              <a:rPr lang="en-US" sz="950" dirty="0">
                <a:solidFill>
                  <a:srgbClr val="94A3B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LAER / שאלות</a:t>
            </a:r>
            <a:endParaRPr lang="en-US" sz="950" dirty="0"/>
          </a:p>
        </p:txBody>
      </p:sp>
      <p:sp>
        <p:nvSpPr>
          <p:cNvPr id="34" name="Shape 31"/>
          <p:cNvSpPr/>
          <p:nvPr/>
        </p:nvSpPr>
        <p:spPr>
          <a:xfrm>
            <a:off x="5824728" y="1188720"/>
            <a:ext cx="914400" cy="914400"/>
          </a:xfrm>
          <a:prstGeom prst="ellipse">
            <a:avLst/>
          </a:prstGeom>
          <a:solidFill>
            <a:srgbClr val="1E3A5F"/>
          </a:solidFill>
          <a:ln w="15240">
            <a:solidFill>
              <a:srgbClr val="C9A84C"/>
            </a:solidFill>
            <a:prstDash val="solid"/>
          </a:ln>
          <a:effectLst>
            <a:outerShdw blurRad="152400" dist="50800" dir="2700000" algn="bl" rotWithShape="0">
              <a:srgbClr val="000000">
                <a:alpha val="25000"/>
              </a:srgbClr>
            </a:outerShdw>
          </a:effectLst>
        </p:spPr>
      </p:sp>
      <p:sp>
        <p:nvSpPr>
          <p:cNvPr id="35" name="Text 32"/>
          <p:cNvSpPr/>
          <p:nvPr/>
        </p:nvSpPr>
        <p:spPr>
          <a:xfrm>
            <a:off x="5824728" y="1188720"/>
            <a:ext cx="914400" cy="9144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2200" b="1" dirty="0">
                <a:solidFill>
                  <a:srgbClr val="C9A84C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6</a:t>
            </a:r>
            <a:endParaRPr lang="en-US" sz="2200" dirty="0"/>
          </a:p>
        </p:txBody>
      </p:sp>
      <p:sp>
        <p:nvSpPr>
          <p:cNvPr id="36" name="Shape 33"/>
          <p:cNvSpPr/>
          <p:nvPr/>
        </p:nvSpPr>
        <p:spPr>
          <a:xfrm>
            <a:off x="6757416" y="1618488"/>
            <a:ext cx="73152" cy="64008"/>
          </a:xfrm>
          <a:prstGeom prst="rect">
            <a:avLst/>
          </a:prstGeom>
          <a:solidFill>
            <a:srgbClr val="C9A84C"/>
          </a:solidFill>
          <a:ln w="12700">
            <a:solidFill>
              <a:srgbClr val="C9A84C"/>
            </a:solidFill>
            <a:prstDash val="solid"/>
          </a:ln>
        </p:spPr>
      </p:sp>
      <p:sp>
        <p:nvSpPr>
          <p:cNvPr id="37" name="Text 34"/>
          <p:cNvSpPr/>
          <p:nvPr/>
        </p:nvSpPr>
        <p:spPr>
          <a:xfrm>
            <a:off x="5641848" y="2212848"/>
            <a:ext cx="1261872" cy="34747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 rtl="1">
              <a:buNone/>
            </a:pPr>
            <a:r>
              <a:rPr lang="en-US" sz="115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סגירה</a:t>
            </a:r>
            <a:endParaRPr lang="en-US" sz="1150" dirty="0"/>
          </a:p>
        </p:txBody>
      </p:sp>
      <p:sp>
        <p:nvSpPr>
          <p:cNvPr id="38" name="Text 35"/>
          <p:cNvSpPr/>
          <p:nvPr/>
        </p:nvSpPr>
        <p:spPr>
          <a:xfrm>
            <a:off x="5641848" y="2578608"/>
            <a:ext cx="1261872" cy="38404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 rtl="1">
              <a:lnSpc>
                <a:spcPct val="110000"/>
              </a:lnSpc>
              <a:buNone/>
            </a:pPr>
            <a:r>
              <a:rPr lang="en-US" sz="950" dirty="0">
                <a:solidFill>
                  <a:srgbClr val="94A3B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עט + שקט</a:t>
            </a:r>
            <a:endParaRPr lang="en-US" sz="950" dirty="0"/>
          </a:p>
        </p:txBody>
      </p:sp>
      <p:sp>
        <p:nvSpPr>
          <p:cNvPr id="39" name="Shape 36"/>
          <p:cNvSpPr/>
          <p:nvPr/>
        </p:nvSpPr>
        <p:spPr>
          <a:xfrm>
            <a:off x="6912864" y="1188720"/>
            <a:ext cx="914400" cy="914400"/>
          </a:xfrm>
          <a:prstGeom prst="ellipse">
            <a:avLst/>
          </a:prstGeom>
          <a:solidFill>
            <a:srgbClr val="1E3A5F"/>
          </a:solidFill>
          <a:ln w="15240">
            <a:solidFill>
              <a:srgbClr val="C9A84C"/>
            </a:solidFill>
            <a:prstDash val="solid"/>
          </a:ln>
          <a:effectLst>
            <a:outerShdw blurRad="152400" dist="50800" dir="2700000" algn="bl" rotWithShape="0">
              <a:srgbClr val="000000">
                <a:alpha val="25000"/>
              </a:srgbClr>
            </a:outerShdw>
          </a:effectLst>
        </p:spPr>
      </p:sp>
      <p:sp>
        <p:nvSpPr>
          <p:cNvPr id="40" name="Text 37"/>
          <p:cNvSpPr/>
          <p:nvPr/>
        </p:nvSpPr>
        <p:spPr>
          <a:xfrm>
            <a:off x="6912864" y="1188720"/>
            <a:ext cx="914400" cy="9144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2200" b="1" dirty="0">
                <a:solidFill>
                  <a:srgbClr val="C9A84C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7</a:t>
            </a:r>
            <a:endParaRPr lang="en-US" sz="2200" dirty="0"/>
          </a:p>
        </p:txBody>
      </p:sp>
      <p:sp>
        <p:nvSpPr>
          <p:cNvPr id="41" name="Shape 38"/>
          <p:cNvSpPr/>
          <p:nvPr/>
        </p:nvSpPr>
        <p:spPr>
          <a:xfrm>
            <a:off x="7845552" y="1618488"/>
            <a:ext cx="73152" cy="64008"/>
          </a:xfrm>
          <a:prstGeom prst="rect">
            <a:avLst/>
          </a:prstGeom>
          <a:solidFill>
            <a:srgbClr val="C9A84C"/>
          </a:solidFill>
          <a:ln w="12700">
            <a:solidFill>
              <a:srgbClr val="C9A84C"/>
            </a:solidFill>
            <a:prstDash val="solid"/>
          </a:ln>
        </p:spPr>
      </p:sp>
      <p:sp>
        <p:nvSpPr>
          <p:cNvPr id="42" name="Text 39"/>
          <p:cNvSpPr/>
          <p:nvPr/>
        </p:nvSpPr>
        <p:spPr>
          <a:xfrm>
            <a:off x="6729984" y="2212848"/>
            <a:ext cx="1261872" cy="34747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 rtl="1">
              <a:buNone/>
            </a:pPr>
            <a:r>
              <a:rPr lang="en-US" sz="115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בלעדיות</a:t>
            </a:r>
            <a:endParaRPr lang="en-US" sz="1150" dirty="0"/>
          </a:p>
        </p:txBody>
      </p:sp>
      <p:sp>
        <p:nvSpPr>
          <p:cNvPr id="43" name="Text 40"/>
          <p:cNvSpPr/>
          <p:nvPr/>
        </p:nvSpPr>
        <p:spPr>
          <a:xfrm>
            <a:off x="6729984" y="2578608"/>
            <a:ext cx="1261872" cy="38404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 rtl="1">
              <a:lnSpc>
                <a:spcPct val="110000"/>
              </a:lnSpc>
              <a:buNone/>
            </a:pPr>
            <a:r>
              <a:rPr lang="en-US" sz="950" dirty="0">
                <a:solidFill>
                  <a:srgbClr val="94A3B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ערך + אמון</a:t>
            </a:r>
            <a:endParaRPr lang="en-US" sz="950" dirty="0"/>
          </a:p>
        </p:txBody>
      </p:sp>
      <p:sp>
        <p:nvSpPr>
          <p:cNvPr id="44" name="Shape 41"/>
          <p:cNvSpPr/>
          <p:nvPr/>
        </p:nvSpPr>
        <p:spPr>
          <a:xfrm>
            <a:off x="8001000" y="1188720"/>
            <a:ext cx="914400" cy="914400"/>
          </a:xfrm>
          <a:prstGeom prst="ellipse">
            <a:avLst/>
          </a:prstGeom>
          <a:solidFill>
            <a:srgbClr val="C9A84C"/>
          </a:solidFill>
          <a:ln w="31750">
            <a:solidFill>
              <a:srgbClr val="C9A84C"/>
            </a:solidFill>
            <a:prstDash val="solid"/>
          </a:ln>
          <a:effectLst>
            <a:outerShdw blurRad="177800" dist="50800" dir="2700000" algn="bl" rotWithShape="0">
              <a:srgbClr val="C9A84C">
                <a:alpha val="30000"/>
              </a:srgbClr>
            </a:outerShdw>
          </a:effectLst>
        </p:spPr>
      </p:sp>
      <p:sp>
        <p:nvSpPr>
          <p:cNvPr id="45" name="Text 42"/>
          <p:cNvSpPr/>
          <p:nvPr/>
        </p:nvSpPr>
        <p:spPr>
          <a:xfrm>
            <a:off x="8001000" y="1188720"/>
            <a:ext cx="914400" cy="9144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2200" b="1" dirty="0">
                <a:solidFill>
                  <a:srgbClr val="0D1B2A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8</a:t>
            </a:r>
            <a:endParaRPr lang="en-US" sz="2200" dirty="0"/>
          </a:p>
        </p:txBody>
      </p:sp>
      <p:sp>
        <p:nvSpPr>
          <p:cNvPr id="46" name="Text 43"/>
          <p:cNvSpPr/>
          <p:nvPr/>
        </p:nvSpPr>
        <p:spPr>
          <a:xfrm>
            <a:off x="7818120" y="2212848"/>
            <a:ext cx="1261872" cy="34747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 rtl="1">
              <a:buNone/>
            </a:pPr>
            <a:r>
              <a:rPr lang="en-US" sz="115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מעקב 🏆</a:t>
            </a:r>
            <a:endParaRPr lang="en-US" sz="1150" dirty="0"/>
          </a:p>
        </p:txBody>
      </p:sp>
      <p:sp>
        <p:nvSpPr>
          <p:cNvPr id="47" name="Text 44"/>
          <p:cNvSpPr/>
          <p:nvPr/>
        </p:nvSpPr>
        <p:spPr>
          <a:xfrm>
            <a:off x="7818120" y="2578608"/>
            <a:ext cx="1261872" cy="38404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 rtl="1">
              <a:lnSpc>
                <a:spcPct val="110000"/>
              </a:lnSpc>
              <a:buNone/>
            </a:pPr>
            <a:r>
              <a:rPr lang="en-US" sz="950" dirty="0">
                <a:solidFill>
                  <a:srgbClr val="94A3B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6 נקודות מגע</a:t>
            </a:r>
            <a:endParaRPr lang="en-US" sz="950" dirty="0"/>
          </a:p>
        </p:txBody>
      </p:sp>
      <p:sp>
        <p:nvSpPr>
          <p:cNvPr id="48" name="Shape 45"/>
          <p:cNvSpPr/>
          <p:nvPr/>
        </p:nvSpPr>
        <p:spPr>
          <a:xfrm>
            <a:off x="365760" y="3127248"/>
            <a:ext cx="8412480" cy="1847088"/>
          </a:xfrm>
          <a:prstGeom prst="roundRect">
            <a:avLst>
              <a:gd name="adj" fmla="val 5941"/>
            </a:avLst>
          </a:prstGeom>
          <a:solidFill>
            <a:srgbClr val="1B3050"/>
          </a:solidFill>
          <a:ln w="15240">
            <a:solidFill>
              <a:srgbClr val="C9A84C"/>
            </a:solidFill>
            <a:prstDash val="solid"/>
          </a:ln>
          <a:effectLst>
            <a:outerShdw blurRad="152400" dist="50800" dir="2700000" algn="bl" rotWithShape="0">
              <a:srgbClr val="000000">
                <a:alpha val="25000"/>
              </a:srgbClr>
            </a:outerShdw>
          </a:effectLst>
        </p:spPr>
      </p:sp>
      <p:sp>
        <p:nvSpPr>
          <p:cNvPr id="49" name="Text 46"/>
          <p:cNvSpPr/>
          <p:nvPr/>
        </p:nvSpPr>
        <p:spPr>
          <a:xfrm>
            <a:off x="548640" y="3218688"/>
            <a:ext cx="8046720" cy="38404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r" rtl="1">
              <a:buNone/>
            </a:pPr>
            <a:r>
              <a:rPr lang="en-US" sz="1500" b="1" dirty="0">
                <a:solidFill>
                  <a:srgbClr val="C9A84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 כללי הזהב של מתווך אלוף</a:t>
            </a:r>
            <a:endParaRPr lang="en-US" sz="1500" dirty="0"/>
          </a:p>
        </p:txBody>
      </p:sp>
      <p:sp>
        <p:nvSpPr>
          <p:cNvPr id="50" name="Text 47"/>
          <p:cNvSpPr/>
          <p:nvPr/>
        </p:nvSpPr>
        <p:spPr>
          <a:xfrm>
            <a:off x="548640" y="3657600"/>
            <a:ext cx="8046720" cy="32918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r" rtl="1">
              <a:buNone/>
            </a:pPr>
            <a:r>
              <a:rPr lang="en-US" sz="125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✦  לעולם אל תבקש לחתום — גרום לו לרצות לחתום</a:t>
            </a:r>
            <a:endParaRPr lang="en-US" sz="1250" dirty="0"/>
          </a:p>
        </p:txBody>
      </p:sp>
      <p:sp>
        <p:nvSpPr>
          <p:cNvPr id="51" name="Text 48"/>
          <p:cNvSpPr/>
          <p:nvPr/>
        </p:nvSpPr>
        <p:spPr>
          <a:xfrm>
            <a:off x="548640" y="4005072"/>
            <a:ext cx="8046720" cy="32918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r" rtl="1">
              <a:buNone/>
            </a:pPr>
            <a:r>
              <a:rPr lang="en-US" sz="125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✦  כל שאלה שתשאל — דע מה תעשה עם התשובה לפני שאתה שואל</a:t>
            </a:r>
            <a:endParaRPr lang="en-US" sz="1250" dirty="0"/>
          </a:p>
        </p:txBody>
      </p:sp>
      <p:sp>
        <p:nvSpPr>
          <p:cNvPr id="52" name="Text 49"/>
          <p:cNvSpPr/>
          <p:nvPr/>
        </p:nvSpPr>
        <p:spPr>
          <a:xfrm>
            <a:off x="548640" y="4352544"/>
            <a:ext cx="8046720" cy="32918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r" rtl="1">
              <a:buNone/>
            </a:pPr>
            <a:r>
              <a:rPr lang="en-US" sz="125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✦  הסכמה קטנה + הסכמה קטנה + הסכמה קטנה = הסכמה גדולה (Foot-in-the-door)</a:t>
            </a:r>
            <a:endParaRPr lang="en-US" sz="125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5F7F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4864"/>
          </a:xfrm>
          <a:prstGeom prst="rect">
            <a:avLst/>
          </a:prstGeom>
          <a:solidFill>
            <a:srgbClr val="0D1B2A"/>
          </a:solidFill>
          <a:ln w="12700">
            <a:solidFill>
              <a:srgbClr val="0D1B2A"/>
            </a:solidFill>
            <a:prstDash val="solid"/>
          </a:ln>
        </p:spPr>
      </p:sp>
      <p:pic>
        <p:nvPicPr>
          <p:cNvPr id="3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909560" y="73152"/>
            <a:ext cx="1005840" cy="1005840"/>
          </a:xfrm>
          <a:prstGeom prst="rect">
            <a:avLst/>
          </a:prstGeom>
        </p:spPr>
      </p:pic>
      <p:sp>
        <p:nvSpPr>
          <p:cNvPr id="4" name="Shape 1"/>
          <p:cNvSpPr/>
          <p:nvPr/>
        </p:nvSpPr>
        <p:spPr>
          <a:xfrm>
            <a:off x="411480" y="109728"/>
            <a:ext cx="2286000" cy="329184"/>
          </a:xfrm>
          <a:prstGeom prst="roundRect">
            <a:avLst>
              <a:gd name="adj" fmla="val 16667"/>
            </a:avLst>
          </a:prstGeom>
          <a:solidFill>
            <a:srgbClr val="C9A84C"/>
          </a:solidFill>
          <a:ln w="12700">
            <a:solidFill>
              <a:srgbClr val="C9A84C"/>
            </a:solidFill>
            <a:prstDash val="solid"/>
          </a:ln>
        </p:spPr>
      </p:sp>
      <p:sp>
        <p:nvSpPr>
          <p:cNvPr id="5" name="Text 2"/>
          <p:cNvSpPr/>
          <p:nvPr/>
        </p:nvSpPr>
        <p:spPr>
          <a:xfrm>
            <a:off x="411480" y="109728"/>
            <a:ext cx="2286000" cy="32918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050" b="1" dirty="0">
                <a:solidFill>
                  <a:srgbClr val="0D1B2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תרגילים ורולפליי</a:t>
            </a:r>
            <a:endParaRPr lang="en-US" sz="1050" dirty="0"/>
          </a:p>
        </p:txBody>
      </p:sp>
      <p:sp>
        <p:nvSpPr>
          <p:cNvPr id="6" name="Text 3"/>
          <p:cNvSpPr/>
          <p:nvPr/>
        </p:nvSpPr>
        <p:spPr>
          <a:xfrm>
            <a:off x="411480" y="73152"/>
            <a:ext cx="7406640" cy="7498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r" rtl="1">
              <a:buNone/>
            </a:pPr>
            <a:r>
              <a:rPr lang="en-US" sz="3600" b="1" kern="0" spc="30" dirty="0">
                <a:solidFill>
                  <a:srgbClr val="0D1B2A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5 תרגילים שמשנים הרגלים</a:t>
            </a:r>
            <a:endParaRPr lang="en-US" sz="3600" dirty="0"/>
          </a:p>
        </p:txBody>
      </p:sp>
      <p:sp>
        <p:nvSpPr>
          <p:cNvPr id="7" name="Text 4"/>
          <p:cNvSpPr/>
          <p:nvPr/>
        </p:nvSpPr>
        <p:spPr>
          <a:xfrm>
            <a:off x="411480" y="822960"/>
            <a:ext cx="6858000" cy="34747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r" rtl="1">
              <a:buNone/>
            </a:pPr>
            <a:r>
              <a:rPr lang="en-US" sz="1400" i="1" dirty="0">
                <a:solidFill>
                  <a:srgbClr val="C9A84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ידע ללא תרגול הוא רק בידור — פעולה היא הכל</a:t>
            </a:r>
            <a:endParaRPr lang="en-US" sz="1400" dirty="0"/>
          </a:p>
        </p:txBody>
      </p:sp>
      <p:sp>
        <p:nvSpPr>
          <p:cNvPr id="8" name="Shape 5"/>
          <p:cNvSpPr/>
          <p:nvPr/>
        </p:nvSpPr>
        <p:spPr>
          <a:xfrm>
            <a:off x="411480" y="1024128"/>
            <a:ext cx="8321040" cy="25603"/>
          </a:xfrm>
          <a:prstGeom prst="rect">
            <a:avLst/>
          </a:prstGeom>
          <a:solidFill>
            <a:srgbClr val="C9A84C"/>
          </a:solidFill>
          <a:ln w="12700">
            <a:solidFill>
              <a:srgbClr val="C9A84C"/>
            </a:solidFill>
            <a:prstDash val="solid"/>
          </a:ln>
        </p:spPr>
      </p:sp>
      <p:sp>
        <p:nvSpPr>
          <p:cNvPr id="9" name="Shape 6"/>
          <p:cNvSpPr/>
          <p:nvPr/>
        </p:nvSpPr>
        <p:spPr>
          <a:xfrm>
            <a:off x="365760" y="1170432"/>
            <a:ext cx="8412480" cy="749808"/>
          </a:xfrm>
          <a:prstGeom prst="roundRect">
            <a:avLst>
              <a:gd name="adj" fmla="val 12195"/>
            </a:avLst>
          </a:prstGeom>
          <a:solidFill>
            <a:srgbClr val="FFFFFF"/>
          </a:solidFill>
          <a:ln w="12700">
            <a:solidFill>
              <a:srgbClr val="E0EAF4"/>
            </a:solidFill>
            <a:prstDash val="solid"/>
          </a:ln>
          <a:effectLst>
            <a:outerShdw blurRad="76200" dist="25400" dir="2700000" algn="bl" rotWithShape="0">
              <a:srgbClr val="000000">
                <a:alpha val="14000"/>
              </a:srgbClr>
            </a:outerShdw>
          </a:effectLst>
        </p:spPr>
      </p:sp>
      <p:sp>
        <p:nvSpPr>
          <p:cNvPr id="10" name="Shape 7"/>
          <p:cNvSpPr/>
          <p:nvPr/>
        </p:nvSpPr>
        <p:spPr>
          <a:xfrm>
            <a:off x="502920" y="1243584"/>
            <a:ext cx="594360" cy="594360"/>
          </a:xfrm>
          <a:prstGeom prst="ellipse">
            <a:avLst/>
          </a:prstGeom>
          <a:solidFill>
            <a:srgbClr val="0D1B2A"/>
          </a:solidFill>
          <a:ln w="15240">
            <a:solidFill>
              <a:srgbClr val="C9A84C"/>
            </a:solidFill>
            <a:prstDash val="solid"/>
          </a:ln>
        </p:spPr>
      </p:sp>
      <p:sp>
        <p:nvSpPr>
          <p:cNvPr id="11" name="Text 8"/>
          <p:cNvSpPr/>
          <p:nvPr/>
        </p:nvSpPr>
        <p:spPr>
          <a:xfrm>
            <a:off x="502920" y="1243584"/>
            <a:ext cx="594360" cy="5943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700" b="1" dirty="0">
                <a:solidFill>
                  <a:srgbClr val="C9A84C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1</a:t>
            </a:r>
            <a:endParaRPr lang="en-US" sz="1700" dirty="0"/>
          </a:p>
        </p:txBody>
      </p:sp>
      <p:sp>
        <p:nvSpPr>
          <p:cNvPr id="12" name="Text 9"/>
          <p:cNvSpPr/>
          <p:nvPr/>
        </p:nvSpPr>
        <p:spPr>
          <a:xfrm>
            <a:off x="1234440" y="1234440"/>
            <a:ext cx="621792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r" rtl="1">
              <a:buNone/>
            </a:pPr>
            <a:r>
              <a:rPr lang="en-US" sz="1400" b="1" dirty="0">
                <a:solidFill>
                  <a:srgbClr val="0D1B2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לחיצת יד + 7 שניות</a:t>
            </a:r>
            <a:endParaRPr lang="en-US" sz="1400" dirty="0"/>
          </a:p>
        </p:txBody>
      </p:sp>
      <p:sp>
        <p:nvSpPr>
          <p:cNvPr id="13" name="Shape 10"/>
          <p:cNvSpPr/>
          <p:nvPr/>
        </p:nvSpPr>
        <p:spPr>
          <a:xfrm>
            <a:off x="7543800" y="1280160"/>
            <a:ext cx="1005840" cy="384048"/>
          </a:xfrm>
          <a:prstGeom prst="roundRect">
            <a:avLst>
              <a:gd name="adj" fmla="val 14286"/>
            </a:avLst>
          </a:prstGeom>
          <a:solidFill>
            <a:srgbClr val="C9A84C"/>
          </a:solidFill>
          <a:ln w="12700">
            <a:solidFill>
              <a:srgbClr val="C9A84C"/>
            </a:solidFill>
            <a:prstDash val="solid"/>
          </a:ln>
        </p:spPr>
      </p:sp>
      <p:sp>
        <p:nvSpPr>
          <p:cNvPr id="14" name="Text 11"/>
          <p:cNvSpPr/>
          <p:nvPr/>
        </p:nvSpPr>
        <p:spPr>
          <a:xfrm>
            <a:off x="7543800" y="1280160"/>
            <a:ext cx="1005840" cy="38404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200" b="1" dirty="0">
                <a:solidFill>
                  <a:srgbClr val="0D1B2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 דק'</a:t>
            </a:r>
            <a:endParaRPr lang="en-US" sz="1200" dirty="0"/>
          </a:p>
        </p:txBody>
      </p:sp>
      <p:sp>
        <p:nvSpPr>
          <p:cNvPr id="15" name="Text 12"/>
          <p:cNvSpPr/>
          <p:nvPr/>
        </p:nvSpPr>
        <p:spPr>
          <a:xfrm>
            <a:off x="1234440" y="1591056"/>
            <a:ext cx="704088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r" rtl="1">
              <a:buNone/>
            </a:pPr>
            <a:r>
              <a:rPr lang="en-US" sz="1050" dirty="0">
                <a:solidFill>
                  <a:srgbClr val="47556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תרגלו עם כל אחד בחדר. ציינו: מי מרגיש ביטחון? מי נמנע ממגע עין?</a:t>
            </a:r>
            <a:endParaRPr lang="en-US" sz="1050" dirty="0"/>
          </a:p>
        </p:txBody>
      </p:sp>
      <p:sp>
        <p:nvSpPr>
          <p:cNvPr id="16" name="Shape 13"/>
          <p:cNvSpPr/>
          <p:nvPr/>
        </p:nvSpPr>
        <p:spPr>
          <a:xfrm>
            <a:off x="365760" y="2011680"/>
            <a:ext cx="8412480" cy="749808"/>
          </a:xfrm>
          <a:prstGeom prst="roundRect">
            <a:avLst>
              <a:gd name="adj" fmla="val 12195"/>
            </a:avLst>
          </a:prstGeom>
          <a:solidFill>
            <a:srgbClr val="FFFFFF"/>
          </a:solidFill>
          <a:ln w="12700">
            <a:solidFill>
              <a:srgbClr val="E0EAF4"/>
            </a:solidFill>
            <a:prstDash val="solid"/>
          </a:ln>
          <a:effectLst>
            <a:outerShdw blurRad="76200" dist="25400" dir="2700000" algn="bl" rotWithShape="0">
              <a:srgbClr val="000000">
                <a:alpha val="14000"/>
              </a:srgbClr>
            </a:outerShdw>
          </a:effectLst>
        </p:spPr>
      </p:sp>
      <p:sp>
        <p:nvSpPr>
          <p:cNvPr id="17" name="Shape 14"/>
          <p:cNvSpPr/>
          <p:nvPr/>
        </p:nvSpPr>
        <p:spPr>
          <a:xfrm>
            <a:off x="502920" y="2084832"/>
            <a:ext cx="594360" cy="594360"/>
          </a:xfrm>
          <a:prstGeom prst="ellipse">
            <a:avLst/>
          </a:prstGeom>
          <a:solidFill>
            <a:srgbClr val="0D1B2A"/>
          </a:solidFill>
          <a:ln w="15240">
            <a:solidFill>
              <a:srgbClr val="C9A84C"/>
            </a:solidFill>
            <a:prstDash val="solid"/>
          </a:ln>
        </p:spPr>
      </p:sp>
      <p:sp>
        <p:nvSpPr>
          <p:cNvPr id="18" name="Text 15"/>
          <p:cNvSpPr/>
          <p:nvPr/>
        </p:nvSpPr>
        <p:spPr>
          <a:xfrm>
            <a:off x="502920" y="2084832"/>
            <a:ext cx="594360" cy="5943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700" b="1" dirty="0">
                <a:solidFill>
                  <a:srgbClr val="C9A84C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2</a:t>
            </a:r>
            <a:endParaRPr lang="en-US" sz="1700" dirty="0"/>
          </a:p>
        </p:txBody>
      </p:sp>
      <p:sp>
        <p:nvSpPr>
          <p:cNvPr id="19" name="Text 16"/>
          <p:cNvSpPr/>
          <p:nvPr/>
        </p:nvSpPr>
        <p:spPr>
          <a:xfrm>
            <a:off x="1234440" y="2075688"/>
            <a:ext cx="621792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r" rtl="1">
              <a:buNone/>
            </a:pPr>
            <a:r>
              <a:rPr lang="en-US" sz="1400" b="1" dirty="0">
                <a:solidFill>
                  <a:srgbClr val="0D1B2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שיקוף (Mirroring)</a:t>
            </a:r>
            <a:endParaRPr lang="en-US" sz="1400" dirty="0"/>
          </a:p>
        </p:txBody>
      </p:sp>
      <p:sp>
        <p:nvSpPr>
          <p:cNvPr id="20" name="Shape 17"/>
          <p:cNvSpPr/>
          <p:nvPr/>
        </p:nvSpPr>
        <p:spPr>
          <a:xfrm>
            <a:off x="7543800" y="2121408"/>
            <a:ext cx="1005840" cy="384048"/>
          </a:xfrm>
          <a:prstGeom prst="roundRect">
            <a:avLst>
              <a:gd name="adj" fmla="val 14286"/>
            </a:avLst>
          </a:prstGeom>
          <a:solidFill>
            <a:srgbClr val="C9A84C"/>
          </a:solidFill>
          <a:ln w="12700">
            <a:solidFill>
              <a:srgbClr val="C9A84C"/>
            </a:solidFill>
            <a:prstDash val="solid"/>
          </a:ln>
        </p:spPr>
      </p:sp>
      <p:sp>
        <p:nvSpPr>
          <p:cNvPr id="21" name="Text 18"/>
          <p:cNvSpPr/>
          <p:nvPr/>
        </p:nvSpPr>
        <p:spPr>
          <a:xfrm>
            <a:off x="7543800" y="2121408"/>
            <a:ext cx="1005840" cy="38404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200" b="1" dirty="0">
                <a:solidFill>
                  <a:srgbClr val="0D1B2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 דק'</a:t>
            </a:r>
            <a:endParaRPr lang="en-US" sz="1200" dirty="0"/>
          </a:p>
        </p:txBody>
      </p:sp>
      <p:sp>
        <p:nvSpPr>
          <p:cNvPr id="22" name="Text 19"/>
          <p:cNvSpPr/>
          <p:nvPr/>
        </p:nvSpPr>
        <p:spPr>
          <a:xfrm>
            <a:off x="1234440" y="2432304"/>
            <a:ext cx="704088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r" rtl="1">
              <a:buNone/>
            </a:pPr>
            <a:r>
              <a:rPr lang="en-US" sz="1050" dirty="0">
                <a:solidFill>
                  <a:srgbClr val="47556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בזוגות: שיחה 2 דק', מתווך משקף כל משפט. לקוח מדרג 1-10 תחושת הבנה</a:t>
            </a:r>
            <a:endParaRPr lang="en-US" sz="1050" dirty="0"/>
          </a:p>
        </p:txBody>
      </p:sp>
      <p:sp>
        <p:nvSpPr>
          <p:cNvPr id="23" name="Shape 20"/>
          <p:cNvSpPr/>
          <p:nvPr/>
        </p:nvSpPr>
        <p:spPr>
          <a:xfrm>
            <a:off x="365760" y="2852928"/>
            <a:ext cx="8412480" cy="749808"/>
          </a:xfrm>
          <a:prstGeom prst="roundRect">
            <a:avLst>
              <a:gd name="adj" fmla="val 12195"/>
            </a:avLst>
          </a:prstGeom>
          <a:solidFill>
            <a:srgbClr val="FFFFFF"/>
          </a:solidFill>
          <a:ln w="12700">
            <a:solidFill>
              <a:srgbClr val="E0EAF4"/>
            </a:solidFill>
            <a:prstDash val="solid"/>
          </a:ln>
          <a:effectLst>
            <a:outerShdw blurRad="76200" dist="25400" dir="2700000" algn="bl" rotWithShape="0">
              <a:srgbClr val="000000">
                <a:alpha val="14000"/>
              </a:srgbClr>
            </a:outerShdw>
          </a:effectLst>
        </p:spPr>
      </p:sp>
      <p:sp>
        <p:nvSpPr>
          <p:cNvPr id="24" name="Shape 21"/>
          <p:cNvSpPr/>
          <p:nvPr/>
        </p:nvSpPr>
        <p:spPr>
          <a:xfrm>
            <a:off x="502920" y="2926080"/>
            <a:ext cx="594360" cy="594360"/>
          </a:xfrm>
          <a:prstGeom prst="ellipse">
            <a:avLst/>
          </a:prstGeom>
          <a:solidFill>
            <a:srgbClr val="0D1B2A"/>
          </a:solidFill>
          <a:ln w="15240">
            <a:solidFill>
              <a:srgbClr val="C9A84C"/>
            </a:solidFill>
            <a:prstDash val="solid"/>
          </a:ln>
        </p:spPr>
      </p:sp>
      <p:sp>
        <p:nvSpPr>
          <p:cNvPr id="25" name="Text 22"/>
          <p:cNvSpPr/>
          <p:nvPr/>
        </p:nvSpPr>
        <p:spPr>
          <a:xfrm>
            <a:off x="502920" y="2926080"/>
            <a:ext cx="594360" cy="5943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700" b="1" dirty="0">
                <a:solidFill>
                  <a:srgbClr val="C9A84C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3</a:t>
            </a:r>
            <a:endParaRPr lang="en-US" sz="1700" dirty="0"/>
          </a:p>
        </p:txBody>
      </p:sp>
      <p:sp>
        <p:nvSpPr>
          <p:cNvPr id="26" name="Text 23"/>
          <p:cNvSpPr/>
          <p:nvPr/>
        </p:nvSpPr>
        <p:spPr>
          <a:xfrm>
            <a:off x="1234440" y="2916936"/>
            <a:ext cx="621792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r" rtl="1">
              <a:buNone/>
            </a:pPr>
            <a:r>
              <a:rPr lang="en-US" sz="1400" b="1" dirty="0">
                <a:solidFill>
                  <a:srgbClr val="0D1B2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העברת חפץ</a:t>
            </a:r>
            <a:endParaRPr lang="en-US" sz="1400" dirty="0"/>
          </a:p>
        </p:txBody>
      </p:sp>
      <p:sp>
        <p:nvSpPr>
          <p:cNvPr id="27" name="Shape 24"/>
          <p:cNvSpPr/>
          <p:nvPr/>
        </p:nvSpPr>
        <p:spPr>
          <a:xfrm>
            <a:off x="7543800" y="2962656"/>
            <a:ext cx="1005840" cy="384048"/>
          </a:xfrm>
          <a:prstGeom prst="roundRect">
            <a:avLst>
              <a:gd name="adj" fmla="val 14286"/>
            </a:avLst>
          </a:prstGeom>
          <a:solidFill>
            <a:srgbClr val="C9A84C"/>
          </a:solidFill>
          <a:ln w="12700">
            <a:solidFill>
              <a:srgbClr val="C9A84C"/>
            </a:solidFill>
            <a:prstDash val="solid"/>
          </a:ln>
        </p:spPr>
      </p:sp>
      <p:sp>
        <p:nvSpPr>
          <p:cNvPr id="28" name="Text 25"/>
          <p:cNvSpPr/>
          <p:nvPr/>
        </p:nvSpPr>
        <p:spPr>
          <a:xfrm>
            <a:off x="7543800" y="2962656"/>
            <a:ext cx="1005840" cy="38404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200" b="1" dirty="0">
                <a:solidFill>
                  <a:srgbClr val="0D1B2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 דק'</a:t>
            </a:r>
            <a:endParaRPr lang="en-US" sz="1200" dirty="0"/>
          </a:p>
        </p:txBody>
      </p:sp>
      <p:sp>
        <p:nvSpPr>
          <p:cNvPr id="29" name="Text 26"/>
          <p:cNvSpPr/>
          <p:nvPr/>
        </p:nvSpPr>
        <p:spPr>
          <a:xfrm>
            <a:off x="1234440" y="3273552"/>
            <a:ext cx="704088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r" rtl="1">
              <a:buNone/>
            </a:pPr>
            <a:r>
              <a:rPr lang="en-US" sz="1050" dirty="0">
                <a:solidFill>
                  <a:srgbClr val="47556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העברת עט תוך כדי שיחת מכירה. מי אחז ראשון? מה הרגשתם כצופים?</a:t>
            </a:r>
            <a:endParaRPr lang="en-US" sz="1050" dirty="0"/>
          </a:p>
        </p:txBody>
      </p:sp>
      <p:sp>
        <p:nvSpPr>
          <p:cNvPr id="30" name="Shape 27"/>
          <p:cNvSpPr/>
          <p:nvPr/>
        </p:nvSpPr>
        <p:spPr>
          <a:xfrm>
            <a:off x="365760" y="3694176"/>
            <a:ext cx="8412480" cy="749808"/>
          </a:xfrm>
          <a:prstGeom prst="roundRect">
            <a:avLst>
              <a:gd name="adj" fmla="val 12195"/>
            </a:avLst>
          </a:prstGeom>
          <a:solidFill>
            <a:srgbClr val="FFFFFF"/>
          </a:solidFill>
          <a:ln w="12700">
            <a:solidFill>
              <a:srgbClr val="E0EAF4"/>
            </a:solidFill>
            <a:prstDash val="solid"/>
          </a:ln>
          <a:effectLst>
            <a:outerShdw blurRad="76200" dist="25400" dir="2700000" algn="bl" rotWithShape="0">
              <a:srgbClr val="000000">
                <a:alpha val="14000"/>
              </a:srgbClr>
            </a:outerShdw>
          </a:effectLst>
        </p:spPr>
      </p:sp>
      <p:sp>
        <p:nvSpPr>
          <p:cNvPr id="31" name="Shape 28"/>
          <p:cNvSpPr/>
          <p:nvPr/>
        </p:nvSpPr>
        <p:spPr>
          <a:xfrm>
            <a:off x="502920" y="3767328"/>
            <a:ext cx="594360" cy="594360"/>
          </a:xfrm>
          <a:prstGeom prst="ellipse">
            <a:avLst/>
          </a:prstGeom>
          <a:solidFill>
            <a:srgbClr val="0D1B2A"/>
          </a:solidFill>
          <a:ln w="15240">
            <a:solidFill>
              <a:srgbClr val="C9A84C"/>
            </a:solidFill>
            <a:prstDash val="solid"/>
          </a:ln>
        </p:spPr>
      </p:sp>
      <p:sp>
        <p:nvSpPr>
          <p:cNvPr id="32" name="Text 29"/>
          <p:cNvSpPr/>
          <p:nvPr/>
        </p:nvSpPr>
        <p:spPr>
          <a:xfrm>
            <a:off x="502920" y="3767328"/>
            <a:ext cx="594360" cy="5943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700" b="1" dirty="0">
                <a:solidFill>
                  <a:srgbClr val="C9A84C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4</a:t>
            </a:r>
            <a:endParaRPr lang="en-US" sz="1700" dirty="0"/>
          </a:p>
        </p:txBody>
      </p:sp>
      <p:sp>
        <p:nvSpPr>
          <p:cNvPr id="33" name="Text 30"/>
          <p:cNvSpPr/>
          <p:nvPr/>
        </p:nvSpPr>
        <p:spPr>
          <a:xfrm>
            <a:off x="1234440" y="3758184"/>
            <a:ext cx="621792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r" rtl="1">
              <a:buNone/>
            </a:pPr>
            <a:r>
              <a:rPr lang="en-US" sz="1400" b="1" dirty="0">
                <a:solidFill>
                  <a:srgbClr val="0D1B2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עט ושקט</a:t>
            </a:r>
            <a:endParaRPr lang="en-US" sz="1400" dirty="0"/>
          </a:p>
        </p:txBody>
      </p:sp>
      <p:sp>
        <p:nvSpPr>
          <p:cNvPr id="34" name="Shape 31"/>
          <p:cNvSpPr/>
          <p:nvPr/>
        </p:nvSpPr>
        <p:spPr>
          <a:xfrm>
            <a:off x="7543800" y="3803904"/>
            <a:ext cx="1005840" cy="384048"/>
          </a:xfrm>
          <a:prstGeom prst="roundRect">
            <a:avLst>
              <a:gd name="adj" fmla="val 14286"/>
            </a:avLst>
          </a:prstGeom>
          <a:solidFill>
            <a:srgbClr val="C9A84C"/>
          </a:solidFill>
          <a:ln w="12700">
            <a:solidFill>
              <a:srgbClr val="C9A84C"/>
            </a:solidFill>
            <a:prstDash val="solid"/>
          </a:ln>
        </p:spPr>
      </p:sp>
      <p:sp>
        <p:nvSpPr>
          <p:cNvPr id="35" name="Text 32"/>
          <p:cNvSpPr/>
          <p:nvPr/>
        </p:nvSpPr>
        <p:spPr>
          <a:xfrm>
            <a:off x="7543800" y="3803904"/>
            <a:ext cx="1005840" cy="38404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200" b="1" dirty="0">
                <a:solidFill>
                  <a:srgbClr val="0D1B2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 דק'</a:t>
            </a:r>
            <a:endParaRPr lang="en-US" sz="1200" dirty="0"/>
          </a:p>
        </p:txBody>
      </p:sp>
      <p:sp>
        <p:nvSpPr>
          <p:cNvPr id="36" name="Text 33"/>
          <p:cNvSpPr/>
          <p:nvPr/>
        </p:nvSpPr>
        <p:spPr>
          <a:xfrm>
            <a:off x="1234440" y="4114800"/>
            <a:ext cx="704088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r" rtl="1">
              <a:buNone/>
            </a:pPr>
            <a:r>
              <a:rPr lang="en-US" sz="1050" dirty="0">
                <a:solidFill>
                  <a:srgbClr val="47556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הגש טופס → שתוק 7 שניות. חוזרים עד שהמתווך לא נשבר. הלקוח ינצח.</a:t>
            </a:r>
            <a:endParaRPr lang="en-US" sz="1050" dirty="0"/>
          </a:p>
        </p:txBody>
      </p:sp>
      <p:sp>
        <p:nvSpPr>
          <p:cNvPr id="37" name="Shape 34"/>
          <p:cNvSpPr/>
          <p:nvPr/>
        </p:nvSpPr>
        <p:spPr>
          <a:xfrm>
            <a:off x="365760" y="4535424"/>
            <a:ext cx="8412480" cy="749808"/>
          </a:xfrm>
          <a:prstGeom prst="roundRect">
            <a:avLst>
              <a:gd name="adj" fmla="val 12195"/>
            </a:avLst>
          </a:prstGeom>
          <a:solidFill>
            <a:srgbClr val="FFFFFF"/>
          </a:solidFill>
          <a:ln w="12700">
            <a:solidFill>
              <a:srgbClr val="E0EAF4"/>
            </a:solidFill>
            <a:prstDash val="solid"/>
          </a:ln>
          <a:effectLst>
            <a:outerShdw blurRad="76200" dist="25400" dir="2700000" algn="bl" rotWithShape="0">
              <a:srgbClr val="000000">
                <a:alpha val="14000"/>
              </a:srgbClr>
            </a:outerShdw>
          </a:effectLst>
        </p:spPr>
      </p:sp>
      <p:sp>
        <p:nvSpPr>
          <p:cNvPr id="38" name="Shape 35"/>
          <p:cNvSpPr/>
          <p:nvPr/>
        </p:nvSpPr>
        <p:spPr>
          <a:xfrm>
            <a:off x="502920" y="4608576"/>
            <a:ext cx="594360" cy="594360"/>
          </a:xfrm>
          <a:prstGeom prst="ellipse">
            <a:avLst/>
          </a:prstGeom>
          <a:solidFill>
            <a:srgbClr val="0D1B2A"/>
          </a:solidFill>
          <a:ln w="15240">
            <a:solidFill>
              <a:srgbClr val="C9A84C"/>
            </a:solidFill>
            <a:prstDash val="solid"/>
          </a:ln>
        </p:spPr>
      </p:sp>
      <p:sp>
        <p:nvSpPr>
          <p:cNvPr id="39" name="Text 36"/>
          <p:cNvSpPr/>
          <p:nvPr/>
        </p:nvSpPr>
        <p:spPr>
          <a:xfrm>
            <a:off x="502920" y="4608576"/>
            <a:ext cx="594360" cy="5943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700" b="1" dirty="0">
                <a:solidFill>
                  <a:srgbClr val="C9A84C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5</a:t>
            </a:r>
            <a:endParaRPr lang="en-US" sz="1700" dirty="0"/>
          </a:p>
        </p:txBody>
      </p:sp>
      <p:sp>
        <p:nvSpPr>
          <p:cNvPr id="40" name="Text 37"/>
          <p:cNvSpPr/>
          <p:nvPr/>
        </p:nvSpPr>
        <p:spPr>
          <a:xfrm>
            <a:off x="1234440" y="4599432"/>
            <a:ext cx="621792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r" rtl="1">
              <a:buNone/>
            </a:pPr>
            <a:r>
              <a:rPr lang="en-US" sz="1400" b="1" dirty="0">
                <a:solidFill>
                  <a:srgbClr val="0D1B2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סגירה מלאה</a:t>
            </a:r>
            <a:endParaRPr lang="en-US" sz="1400" dirty="0"/>
          </a:p>
        </p:txBody>
      </p:sp>
      <p:sp>
        <p:nvSpPr>
          <p:cNvPr id="41" name="Shape 38"/>
          <p:cNvSpPr/>
          <p:nvPr/>
        </p:nvSpPr>
        <p:spPr>
          <a:xfrm>
            <a:off x="7543800" y="4645152"/>
            <a:ext cx="1005840" cy="384048"/>
          </a:xfrm>
          <a:prstGeom prst="roundRect">
            <a:avLst>
              <a:gd name="adj" fmla="val 14286"/>
            </a:avLst>
          </a:prstGeom>
          <a:solidFill>
            <a:srgbClr val="C9A84C"/>
          </a:solidFill>
          <a:ln w="12700">
            <a:solidFill>
              <a:srgbClr val="C9A84C"/>
            </a:solidFill>
            <a:prstDash val="solid"/>
          </a:ln>
        </p:spPr>
      </p:sp>
      <p:sp>
        <p:nvSpPr>
          <p:cNvPr id="42" name="Text 39"/>
          <p:cNvSpPr/>
          <p:nvPr/>
        </p:nvSpPr>
        <p:spPr>
          <a:xfrm>
            <a:off x="7543800" y="4645152"/>
            <a:ext cx="1005840" cy="38404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200" b="1" dirty="0">
                <a:solidFill>
                  <a:srgbClr val="0D1B2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 דק'</a:t>
            </a:r>
            <a:endParaRPr lang="en-US" sz="1200" dirty="0"/>
          </a:p>
        </p:txBody>
      </p:sp>
      <p:sp>
        <p:nvSpPr>
          <p:cNvPr id="43" name="Text 40"/>
          <p:cNvSpPr/>
          <p:nvPr/>
        </p:nvSpPr>
        <p:spPr>
          <a:xfrm>
            <a:off x="1234440" y="4956048"/>
            <a:ext cx="704088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r" rtl="1">
              <a:buNone/>
            </a:pPr>
            <a:r>
              <a:rPr lang="en-US" sz="1050" dirty="0">
                <a:solidFill>
                  <a:srgbClr val="47556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סימולציה: היכרות → דיוג → הצגה → התנגדות → סגירה. 5 דק' לזוג</a:t>
            </a:r>
            <a:endParaRPr lang="en-US" sz="1050" dirty="0"/>
          </a:p>
        </p:txBody>
      </p:sp>
      <p:sp>
        <p:nvSpPr>
          <p:cNvPr id="44" name="Shape 41"/>
          <p:cNvSpPr/>
          <p:nvPr/>
        </p:nvSpPr>
        <p:spPr>
          <a:xfrm>
            <a:off x="365760" y="5394960"/>
            <a:ext cx="8412480" cy="713232"/>
          </a:xfrm>
          <a:prstGeom prst="roundRect">
            <a:avLst>
              <a:gd name="adj" fmla="val 12821"/>
            </a:avLst>
          </a:prstGeom>
          <a:solidFill>
            <a:srgbClr val="C9A84C"/>
          </a:solidFill>
          <a:ln w="12700">
            <a:solidFill>
              <a:srgbClr val="C9A84C"/>
            </a:solidFill>
            <a:prstDash val="solid"/>
          </a:ln>
          <a:effectLst>
            <a:outerShdw blurRad="177800" dist="50800" dir="2700000" algn="bl" rotWithShape="0">
              <a:srgbClr val="C9A84C">
                <a:alpha val="30000"/>
              </a:srgbClr>
            </a:outerShdw>
          </a:effectLst>
        </p:spPr>
      </p:sp>
      <p:sp>
        <p:nvSpPr>
          <p:cNvPr id="45" name="Text 42"/>
          <p:cNvSpPr/>
          <p:nvPr/>
        </p:nvSpPr>
        <p:spPr>
          <a:xfrm>
            <a:off x="502920" y="5394960"/>
            <a:ext cx="8183880" cy="7132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 rtl="1">
              <a:buNone/>
            </a:pPr>
            <a:r>
              <a:rPr lang="en-US" sz="1300" b="1" dirty="0">
                <a:solidFill>
                  <a:srgbClr val="0D1B2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🎯  הפוך את התרגול לשגרה שבועית — לא רק קורס. 20 דק' תרגול בשבוע = עסקה חדשה בחודש</a:t>
            </a:r>
            <a:endParaRPr lang="en-US" sz="13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0D1B2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4864"/>
          </a:xfrm>
          <a:prstGeom prst="rect">
            <a:avLst/>
          </a:prstGeom>
          <a:solidFill>
            <a:srgbClr val="C9A84C"/>
          </a:solidFill>
          <a:ln w="12700">
            <a:solidFill>
              <a:srgbClr val="C9A84C"/>
            </a:solidFill>
            <a:prstDash val="solid"/>
          </a:ln>
        </p:spPr>
      </p:sp>
      <p:pic>
        <p:nvPicPr>
          <p:cNvPr id="3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909560" y="73152"/>
            <a:ext cx="1005840" cy="1005840"/>
          </a:xfrm>
          <a:prstGeom prst="rect">
            <a:avLst/>
          </a:prstGeom>
        </p:spPr>
      </p:pic>
      <p:sp>
        <p:nvSpPr>
          <p:cNvPr id="4" name="Shape 1"/>
          <p:cNvSpPr/>
          <p:nvPr/>
        </p:nvSpPr>
        <p:spPr>
          <a:xfrm>
            <a:off x="411480" y="109728"/>
            <a:ext cx="2286000" cy="329184"/>
          </a:xfrm>
          <a:prstGeom prst="roundRect">
            <a:avLst>
              <a:gd name="adj" fmla="val 16667"/>
            </a:avLst>
          </a:prstGeom>
          <a:solidFill>
            <a:srgbClr val="1E3A5F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5" name="Text 2"/>
          <p:cNvSpPr/>
          <p:nvPr/>
        </p:nvSpPr>
        <p:spPr>
          <a:xfrm>
            <a:off x="411480" y="109728"/>
            <a:ext cx="2286000" cy="32918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050" b="1" dirty="0">
                <a:solidFill>
                  <a:srgbClr val="C9A84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תוכנית 30 יום</a:t>
            </a:r>
            <a:endParaRPr lang="en-US" sz="1050" dirty="0"/>
          </a:p>
        </p:txBody>
      </p:sp>
      <p:sp>
        <p:nvSpPr>
          <p:cNvPr id="6" name="Text 3"/>
          <p:cNvSpPr/>
          <p:nvPr/>
        </p:nvSpPr>
        <p:spPr>
          <a:xfrm>
            <a:off x="411480" y="73152"/>
            <a:ext cx="7406640" cy="7498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r" rtl="1">
              <a:buNone/>
            </a:pPr>
            <a:r>
              <a:rPr lang="en-US" sz="3600" b="1" kern="0" spc="30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30 יום לשינוי — תוכנית מעשית</a:t>
            </a:r>
            <a:endParaRPr lang="en-US" sz="3600" dirty="0"/>
          </a:p>
        </p:txBody>
      </p:sp>
      <p:sp>
        <p:nvSpPr>
          <p:cNvPr id="7" name="Text 4"/>
          <p:cNvSpPr/>
          <p:nvPr/>
        </p:nvSpPr>
        <p:spPr>
          <a:xfrm>
            <a:off x="411480" y="822960"/>
            <a:ext cx="6858000" cy="34747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r" rtl="1">
              <a:buNone/>
            </a:pPr>
            <a:r>
              <a:rPr lang="en-US" sz="1400" i="1" dirty="0">
                <a:solidFill>
                  <a:srgbClr val="E8C96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יישום שלב אחר שלב — מכלי לכלי</a:t>
            </a:r>
            <a:endParaRPr lang="en-US" sz="1400" dirty="0"/>
          </a:p>
        </p:txBody>
      </p:sp>
      <p:sp>
        <p:nvSpPr>
          <p:cNvPr id="8" name="Shape 5"/>
          <p:cNvSpPr/>
          <p:nvPr/>
        </p:nvSpPr>
        <p:spPr>
          <a:xfrm>
            <a:off x="411480" y="1005840"/>
            <a:ext cx="8321040" cy="25603"/>
          </a:xfrm>
          <a:prstGeom prst="rect">
            <a:avLst/>
          </a:prstGeom>
          <a:solidFill>
            <a:srgbClr val="C9A84C"/>
          </a:solidFill>
          <a:ln w="12700">
            <a:solidFill>
              <a:srgbClr val="C9A84C"/>
            </a:solidFill>
            <a:prstDash val="solid"/>
          </a:ln>
        </p:spPr>
      </p:sp>
      <p:pic>
        <p:nvPicPr>
          <p:cNvPr id="9" name="Image 1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657600" y="1828800"/>
            <a:ext cx="5486400" cy="3657600"/>
          </a:xfrm>
          <a:prstGeom prst="rect">
            <a:avLst/>
          </a:prstGeom>
        </p:spPr>
      </p:pic>
      <p:sp>
        <p:nvSpPr>
          <p:cNvPr id="10" name="Shape 6"/>
          <p:cNvSpPr/>
          <p:nvPr/>
        </p:nvSpPr>
        <p:spPr>
          <a:xfrm>
            <a:off x="365760" y="1207008"/>
            <a:ext cx="4160520" cy="1783080"/>
          </a:xfrm>
          <a:prstGeom prst="roundRect">
            <a:avLst>
              <a:gd name="adj" fmla="val 6154"/>
            </a:avLst>
          </a:prstGeom>
          <a:solidFill>
            <a:srgbClr val="1B3050"/>
          </a:solidFill>
          <a:ln w="12700">
            <a:solidFill>
              <a:srgbClr val="C9A84C"/>
            </a:solidFill>
            <a:prstDash val="solid"/>
          </a:ln>
          <a:effectLst>
            <a:outerShdw blurRad="152400" dist="50800" dir="2700000" algn="bl" rotWithShape="0">
              <a:srgbClr val="000000">
                <a:alpha val="25000"/>
              </a:srgbClr>
            </a:outerShdw>
          </a:effectLst>
        </p:spPr>
      </p:sp>
      <p:sp>
        <p:nvSpPr>
          <p:cNvPr id="11" name="Shape 7"/>
          <p:cNvSpPr/>
          <p:nvPr/>
        </p:nvSpPr>
        <p:spPr>
          <a:xfrm>
            <a:off x="475488" y="1298448"/>
            <a:ext cx="1188720" cy="475488"/>
          </a:xfrm>
          <a:prstGeom prst="roundRect">
            <a:avLst>
              <a:gd name="adj" fmla="val 13462"/>
            </a:avLst>
          </a:prstGeom>
          <a:solidFill>
            <a:srgbClr val="C9A84C"/>
          </a:solidFill>
          <a:ln w="12700">
            <a:solidFill>
              <a:srgbClr val="C9A84C"/>
            </a:solidFill>
            <a:prstDash val="solid"/>
          </a:ln>
        </p:spPr>
      </p:sp>
      <p:sp>
        <p:nvSpPr>
          <p:cNvPr id="12" name="Text 8"/>
          <p:cNvSpPr/>
          <p:nvPr/>
        </p:nvSpPr>
        <p:spPr>
          <a:xfrm>
            <a:off x="475488" y="1298448"/>
            <a:ext cx="1188720" cy="47548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200" b="1" dirty="0">
                <a:solidFill>
                  <a:srgbClr val="0D1B2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שבוע 1</a:t>
            </a:r>
            <a:endParaRPr lang="en-US" sz="1200" dirty="0"/>
          </a:p>
        </p:txBody>
      </p:sp>
      <p:sp>
        <p:nvSpPr>
          <p:cNvPr id="13" name="Text 9"/>
          <p:cNvSpPr/>
          <p:nvPr/>
        </p:nvSpPr>
        <p:spPr>
          <a:xfrm>
            <a:off x="1783080" y="1298448"/>
            <a:ext cx="2606040" cy="47548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r" rtl="1">
              <a:buNone/>
            </a:pPr>
            <a:r>
              <a:rPr lang="en-US" sz="1300" b="1" dirty="0">
                <a:solidFill>
                  <a:srgbClr val="E8C96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שפת גוף + שאלות</a:t>
            </a:r>
            <a:endParaRPr lang="en-US" sz="1300" dirty="0"/>
          </a:p>
        </p:txBody>
      </p:sp>
      <p:sp>
        <p:nvSpPr>
          <p:cNvPr id="14" name="Text 10"/>
          <p:cNvSpPr/>
          <p:nvPr/>
        </p:nvSpPr>
        <p:spPr>
          <a:xfrm>
            <a:off x="502920" y="1865376"/>
            <a:ext cx="388620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r" rtl="1">
              <a:buNone/>
            </a:pPr>
            <a:r>
              <a:rPr lang="en-US" sz="1100" dirty="0">
                <a:solidFill>
                  <a:srgbClr val="CBD5E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✦ תרגלו לחיצת יד 5 אנשים</a:t>
            </a:r>
            <a:endParaRPr lang="en-US" sz="1100" dirty="0"/>
          </a:p>
        </p:txBody>
      </p:sp>
      <p:sp>
        <p:nvSpPr>
          <p:cNvPr id="15" name="Text 11"/>
          <p:cNvSpPr/>
          <p:nvPr/>
        </p:nvSpPr>
        <p:spPr>
          <a:xfrm>
            <a:off x="502920" y="2212848"/>
            <a:ext cx="388620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r" rtl="1">
              <a:buNone/>
            </a:pPr>
            <a:r>
              <a:rPr lang="en-US" sz="1100" dirty="0">
                <a:solidFill>
                  <a:srgbClr val="CBD5E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✦ 3 שאלות פתוחות בכל פגישה</a:t>
            </a:r>
            <a:endParaRPr lang="en-US" sz="1100" dirty="0"/>
          </a:p>
        </p:txBody>
      </p:sp>
      <p:sp>
        <p:nvSpPr>
          <p:cNvPr id="16" name="Text 12"/>
          <p:cNvSpPr/>
          <p:nvPr/>
        </p:nvSpPr>
        <p:spPr>
          <a:xfrm>
            <a:off x="502920" y="2560320"/>
            <a:ext cx="388620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r" rtl="1">
              <a:buNone/>
            </a:pPr>
            <a:r>
              <a:rPr lang="en-US" sz="1100" dirty="0">
                <a:solidFill>
                  <a:srgbClr val="CBD5E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✦ שתיקה של 10 שניות אחרי שאלה</a:t>
            </a:r>
            <a:endParaRPr lang="en-US" sz="1100" dirty="0"/>
          </a:p>
        </p:txBody>
      </p:sp>
      <p:sp>
        <p:nvSpPr>
          <p:cNvPr id="17" name="Shape 13"/>
          <p:cNvSpPr/>
          <p:nvPr/>
        </p:nvSpPr>
        <p:spPr>
          <a:xfrm>
            <a:off x="4800600" y="1207008"/>
            <a:ext cx="4160520" cy="1783080"/>
          </a:xfrm>
          <a:prstGeom prst="roundRect">
            <a:avLst>
              <a:gd name="adj" fmla="val 6154"/>
            </a:avLst>
          </a:prstGeom>
          <a:solidFill>
            <a:srgbClr val="1B3050"/>
          </a:solidFill>
          <a:ln w="12700">
            <a:solidFill>
              <a:srgbClr val="C9A84C"/>
            </a:solidFill>
            <a:prstDash val="solid"/>
          </a:ln>
          <a:effectLst>
            <a:outerShdw blurRad="152400" dist="50800" dir="2700000" algn="bl" rotWithShape="0">
              <a:srgbClr val="000000">
                <a:alpha val="25000"/>
              </a:srgbClr>
            </a:outerShdw>
          </a:effectLst>
        </p:spPr>
      </p:sp>
      <p:sp>
        <p:nvSpPr>
          <p:cNvPr id="18" name="Shape 14"/>
          <p:cNvSpPr/>
          <p:nvPr/>
        </p:nvSpPr>
        <p:spPr>
          <a:xfrm>
            <a:off x="4910328" y="1298448"/>
            <a:ext cx="1188720" cy="475488"/>
          </a:xfrm>
          <a:prstGeom prst="roundRect">
            <a:avLst>
              <a:gd name="adj" fmla="val 13462"/>
            </a:avLst>
          </a:prstGeom>
          <a:solidFill>
            <a:srgbClr val="C9A84C"/>
          </a:solidFill>
          <a:ln w="12700">
            <a:solidFill>
              <a:srgbClr val="C9A84C"/>
            </a:solidFill>
            <a:prstDash val="solid"/>
          </a:ln>
        </p:spPr>
      </p:sp>
      <p:sp>
        <p:nvSpPr>
          <p:cNvPr id="19" name="Text 15"/>
          <p:cNvSpPr/>
          <p:nvPr/>
        </p:nvSpPr>
        <p:spPr>
          <a:xfrm>
            <a:off x="4910328" y="1298448"/>
            <a:ext cx="1188720" cy="47548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200" b="1" dirty="0">
                <a:solidFill>
                  <a:srgbClr val="0D1B2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שבוע 2</a:t>
            </a:r>
            <a:endParaRPr lang="en-US" sz="1200" dirty="0"/>
          </a:p>
        </p:txBody>
      </p:sp>
      <p:sp>
        <p:nvSpPr>
          <p:cNvPr id="20" name="Text 16"/>
          <p:cNvSpPr/>
          <p:nvPr/>
        </p:nvSpPr>
        <p:spPr>
          <a:xfrm>
            <a:off x="6217920" y="1298448"/>
            <a:ext cx="2606040" cy="47548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r" rtl="1">
              <a:buNone/>
            </a:pPr>
            <a:r>
              <a:rPr lang="en-US" sz="1300" b="1" dirty="0">
                <a:solidFill>
                  <a:srgbClr val="E8C96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NLP + חפץ</a:t>
            </a:r>
            <a:endParaRPr lang="en-US" sz="1300" dirty="0"/>
          </a:p>
        </p:txBody>
      </p:sp>
      <p:sp>
        <p:nvSpPr>
          <p:cNvPr id="21" name="Text 17"/>
          <p:cNvSpPr/>
          <p:nvPr/>
        </p:nvSpPr>
        <p:spPr>
          <a:xfrm>
            <a:off x="4937760" y="1865376"/>
            <a:ext cx="388620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r" rtl="1">
              <a:buNone/>
            </a:pPr>
            <a:r>
              <a:rPr lang="en-US" sz="1100" dirty="0">
                <a:solidFill>
                  <a:srgbClr val="CBD5E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✦ שיקוף בכל שיחה אחת</a:t>
            </a:r>
            <a:endParaRPr lang="en-US" sz="1100" dirty="0"/>
          </a:p>
        </p:txBody>
      </p:sp>
      <p:sp>
        <p:nvSpPr>
          <p:cNvPr id="22" name="Text 18"/>
          <p:cNvSpPr/>
          <p:nvPr/>
        </p:nvSpPr>
        <p:spPr>
          <a:xfrm>
            <a:off x="4937760" y="2212848"/>
            <a:ext cx="388620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r" rtl="1">
              <a:buNone/>
            </a:pPr>
            <a:r>
              <a:rPr lang="en-US" sz="1100" dirty="0">
                <a:solidFill>
                  <a:srgbClr val="CBD5E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✦ העברת חפץ בכל פגישה</a:t>
            </a:r>
            <a:endParaRPr lang="en-US" sz="1100" dirty="0"/>
          </a:p>
        </p:txBody>
      </p:sp>
      <p:sp>
        <p:nvSpPr>
          <p:cNvPr id="23" name="Text 19"/>
          <p:cNvSpPr/>
          <p:nvPr/>
        </p:nvSpPr>
        <p:spPr>
          <a:xfrm>
            <a:off x="4937760" y="2560320"/>
            <a:ext cx="388620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r" rtl="1">
              <a:buNone/>
            </a:pPr>
            <a:r>
              <a:rPr lang="en-US" sz="1100" dirty="0">
                <a:solidFill>
                  <a:srgbClr val="CBD5E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✦ "דמיינו את הבוקר הראשון..."</a:t>
            </a:r>
            <a:endParaRPr lang="en-US" sz="1100" dirty="0"/>
          </a:p>
        </p:txBody>
      </p:sp>
      <p:sp>
        <p:nvSpPr>
          <p:cNvPr id="24" name="Shape 20"/>
          <p:cNvSpPr/>
          <p:nvPr/>
        </p:nvSpPr>
        <p:spPr>
          <a:xfrm>
            <a:off x="365760" y="3172968"/>
            <a:ext cx="4160520" cy="1783080"/>
          </a:xfrm>
          <a:prstGeom prst="roundRect">
            <a:avLst>
              <a:gd name="adj" fmla="val 6154"/>
            </a:avLst>
          </a:prstGeom>
          <a:solidFill>
            <a:srgbClr val="1B3050"/>
          </a:solidFill>
          <a:ln w="12700">
            <a:solidFill>
              <a:srgbClr val="C9A84C"/>
            </a:solidFill>
            <a:prstDash val="solid"/>
          </a:ln>
          <a:effectLst>
            <a:outerShdw blurRad="152400" dist="50800" dir="2700000" algn="bl" rotWithShape="0">
              <a:srgbClr val="000000">
                <a:alpha val="25000"/>
              </a:srgbClr>
            </a:outerShdw>
          </a:effectLst>
        </p:spPr>
      </p:sp>
      <p:sp>
        <p:nvSpPr>
          <p:cNvPr id="25" name="Shape 21"/>
          <p:cNvSpPr/>
          <p:nvPr/>
        </p:nvSpPr>
        <p:spPr>
          <a:xfrm>
            <a:off x="475488" y="3264408"/>
            <a:ext cx="1188720" cy="475488"/>
          </a:xfrm>
          <a:prstGeom prst="roundRect">
            <a:avLst>
              <a:gd name="adj" fmla="val 13462"/>
            </a:avLst>
          </a:prstGeom>
          <a:solidFill>
            <a:srgbClr val="C9A84C"/>
          </a:solidFill>
          <a:ln w="12700">
            <a:solidFill>
              <a:srgbClr val="C9A84C"/>
            </a:solidFill>
            <a:prstDash val="solid"/>
          </a:ln>
        </p:spPr>
      </p:sp>
      <p:sp>
        <p:nvSpPr>
          <p:cNvPr id="26" name="Text 22"/>
          <p:cNvSpPr/>
          <p:nvPr/>
        </p:nvSpPr>
        <p:spPr>
          <a:xfrm>
            <a:off x="475488" y="3264408"/>
            <a:ext cx="1188720" cy="47548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200" b="1" dirty="0">
                <a:solidFill>
                  <a:srgbClr val="0D1B2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שבוע 3</a:t>
            </a:r>
            <a:endParaRPr lang="en-US" sz="1200" dirty="0"/>
          </a:p>
        </p:txBody>
      </p:sp>
      <p:sp>
        <p:nvSpPr>
          <p:cNvPr id="27" name="Text 23"/>
          <p:cNvSpPr/>
          <p:nvPr/>
        </p:nvSpPr>
        <p:spPr>
          <a:xfrm>
            <a:off x="1783080" y="3264408"/>
            <a:ext cx="2606040" cy="47548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r" rtl="1">
              <a:buNone/>
            </a:pPr>
            <a:r>
              <a:rPr lang="en-US" sz="1300" b="1" dirty="0">
                <a:solidFill>
                  <a:srgbClr val="E8C96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התנגדויות + מעקב</a:t>
            </a:r>
            <a:endParaRPr lang="en-US" sz="1300" dirty="0"/>
          </a:p>
        </p:txBody>
      </p:sp>
      <p:sp>
        <p:nvSpPr>
          <p:cNvPr id="28" name="Text 24"/>
          <p:cNvSpPr/>
          <p:nvPr/>
        </p:nvSpPr>
        <p:spPr>
          <a:xfrm>
            <a:off x="502920" y="3831336"/>
            <a:ext cx="388620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r" rtl="1">
              <a:buNone/>
            </a:pPr>
            <a:r>
              <a:rPr lang="en-US" sz="1100" dirty="0">
                <a:solidFill>
                  <a:srgbClr val="CBD5E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✦ LAER לכל התנגדות</a:t>
            </a:r>
            <a:endParaRPr lang="en-US" sz="1100" dirty="0"/>
          </a:p>
        </p:txBody>
      </p:sp>
      <p:sp>
        <p:nvSpPr>
          <p:cNvPr id="29" name="Text 25"/>
          <p:cNvSpPr/>
          <p:nvPr/>
        </p:nvSpPr>
        <p:spPr>
          <a:xfrm>
            <a:off x="502920" y="4178808"/>
            <a:ext cx="388620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r" rtl="1">
              <a:buNone/>
            </a:pPr>
            <a:r>
              <a:rPr lang="en-US" sz="1100" dirty="0">
                <a:solidFill>
                  <a:srgbClr val="CBD5E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✦ מעקב לכל הלקוחות מהחודש</a:t>
            </a:r>
            <a:endParaRPr lang="en-US" sz="1100" dirty="0"/>
          </a:p>
        </p:txBody>
      </p:sp>
      <p:sp>
        <p:nvSpPr>
          <p:cNvPr id="30" name="Text 26"/>
          <p:cNvSpPr/>
          <p:nvPr/>
        </p:nvSpPr>
        <p:spPr>
          <a:xfrm>
            <a:off x="502920" y="4526280"/>
            <a:ext cx="388620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r" rtl="1">
              <a:buNone/>
            </a:pPr>
            <a:r>
              <a:rPr lang="en-US" sz="1100" dirty="0">
                <a:solidFill>
                  <a:srgbClr val="CBD5E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✦ הגב תוך שעה לכל פנייה</a:t>
            </a:r>
            <a:endParaRPr lang="en-US" sz="1100" dirty="0"/>
          </a:p>
        </p:txBody>
      </p:sp>
      <p:sp>
        <p:nvSpPr>
          <p:cNvPr id="31" name="Shape 27"/>
          <p:cNvSpPr/>
          <p:nvPr/>
        </p:nvSpPr>
        <p:spPr>
          <a:xfrm>
            <a:off x="4800600" y="3172968"/>
            <a:ext cx="4160520" cy="1783080"/>
          </a:xfrm>
          <a:prstGeom prst="roundRect">
            <a:avLst>
              <a:gd name="adj" fmla="val 6154"/>
            </a:avLst>
          </a:prstGeom>
          <a:solidFill>
            <a:srgbClr val="1B3050"/>
          </a:solidFill>
          <a:ln w="12700">
            <a:solidFill>
              <a:srgbClr val="C9A84C"/>
            </a:solidFill>
            <a:prstDash val="solid"/>
          </a:ln>
          <a:effectLst>
            <a:outerShdw blurRad="152400" dist="50800" dir="2700000" algn="bl" rotWithShape="0">
              <a:srgbClr val="000000">
                <a:alpha val="25000"/>
              </a:srgbClr>
            </a:outerShdw>
          </a:effectLst>
        </p:spPr>
      </p:sp>
      <p:sp>
        <p:nvSpPr>
          <p:cNvPr id="32" name="Shape 28"/>
          <p:cNvSpPr/>
          <p:nvPr/>
        </p:nvSpPr>
        <p:spPr>
          <a:xfrm>
            <a:off x="4910328" y="3264408"/>
            <a:ext cx="1188720" cy="475488"/>
          </a:xfrm>
          <a:prstGeom prst="roundRect">
            <a:avLst>
              <a:gd name="adj" fmla="val 13462"/>
            </a:avLst>
          </a:prstGeom>
          <a:solidFill>
            <a:srgbClr val="C9A84C"/>
          </a:solidFill>
          <a:ln w="12700">
            <a:solidFill>
              <a:srgbClr val="C9A84C"/>
            </a:solidFill>
            <a:prstDash val="solid"/>
          </a:ln>
        </p:spPr>
      </p:sp>
      <p:sp>
        <p:nvSpPr>
          <p:cNvPr id="33" name="Text 29"/>
          <p:cNvSpPr/>
          <p:nvPr/>
        </p:nvSpPr>
        <p:spPr>
          <a:xfrm>
            <a:off x="4910328" y="3264408"/>
            <a:ext cx="1188720" cy="47548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200" b="1" dirty="0">
                <a:solidFill>
                  <a:srgbClr val="0D1B2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שבוע 4</a:t>
            </a:r>
            <a:endParaRPr lang="en-US" sz="1200" dirty="0"/>
          </a:p>
        </p:txBody>
      </p:sp>
      <p:sp>
        <p:nvSpPr>
          <p:cNvPr id="34" name="Text 30"/>
          <p:cNvSpPr/>
          <p:nvPr/>
        </p:nvSpPr>
        <p:spPr>
          <a:xfrm>
            <a:off x="6217920" y="3264408"/>
            <a:ext cx="2606040" cy="47548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r" rtl="1">
              <a:buNone/>
            </a:pPr>
            <a:r>
              <a:rPr lang="en-US" sz="1300" b="1" dirty="0">
                <a:solidFill>
                  <a:srgbClr val="E8C96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סגירה + בלעדיות</a:t>
            </a:r>
            <a:endParaRPr lang="en-US" sz="1300" dirty="0"/>
          </a:p>
        </p:txBody>
      </p:sp>
      <p:sp>
        <p:nvSpPr>
          <p:cNvPr id="35" name="Text 31"/>
          <p:cNvSpPr/>
          <p:nvPr/>
        </p:nvSpPr>
        <p:spPr>
          <a:xfrm>
            <a:off x="4937760" y="3831336"/>
            <a:ext cx="388620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r" rtl="1">
              <a:buNone/>
            </a:pPr>
            <a:r>
              <a:rPr lang="en-US" sz="1100" dirty="0">
                <a:solidFill>
                  <a:srgbClr val="CBD5E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✦ עט ושקט בכל פגישה</a:t>
            </a:r>
            <a:endParaRPr lang="en-US" sz="1100" dirty="0"/>
          </a:p>
        </p:txBody>
      </p:sp>
      <p:sp>
        <p:nvSpPr>
          <p:cNvPr id="36" name="Text 32"/>
          <p:cNvSpPr/>
          <p:nvPr/>
        </p:nvSpPr>
        <p:spPr>
          <a:xfrm>
            <a:off x="4937760" y="4178808"/>
            <a:ext cx="388620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r" rtl="1">
              <a:buNone/>
            </a:pPr>
            <a:r>
              <a:rPr lang="en-US" sz="1100" dirty="0">
                <a:solidFill>
                  <a:srgbClr val="CBD5E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✦ בקש בלעדיות עם מצגת ערך</a:t>
            </a:r>
            <a:endParaRPr lang="en-US" sz="1100" dirty="0"/>
          </a:p>
        </p:txBody>
      </p:sp>
      <p:sp>
        <p:nvSpPr>
          <p:cNvPr id="37" name="Text 33"/>
          <p:cNvSpPr/>
          <p:nvPr/>
        </p:nvSpPr>
        <p:spPr>
          <a:xfrm>
            <a:off x="4937760" y="4526280"/>
            <a:ext cx="388620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r" rtl="1">
              <a:buNone/>
            </a:pPr>
            <a:r>
              <a:rPr lang="en-US" sz="1100" dirty="0">
                <a:solidFill>
                  <a:srgbClr val="CBD5E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✦ הפנה עסקה ל-ChesterRafi</a:t>
            </a:r>
            <a:endParaRPr lang="en-US" sz="1100" dirty="0"/>
          </a:p>
        </p:txBody>
      </p:sp>
      <p:sp>
        <p:nvSpPr>
          <p:cNvPr id="38" name="Shape 34"/>
          <p:cNvSpPr/>
          <p:nvPr/>
        </p:nvSpPr>
        <p:spPr>
          <a:xfrm>
            <a:off x="365760" y="5102352"/>
            <a:ext cx="8412480" cy="713232"/>
          </a:xfrm>
          <a:prstGeom prst="roundRect">
            <a:avLst>
              <a:gd name="adj" fmla="val 12821"/>
            </a:avLst>
          </a:prstGeom>
          <a:solidFill>
            <a:srgbClr val="C9A84C"/>
          </a:solidFill>
          <a:ln w="12700">
            <a:solidFill>
              <a:srgbClr val="C9A84C"/>
            </a:solidFill>
            <a:prstDash val="solid"/>
          </a:ln>
          <a:effectLst>
            <a:outerShdw blurRad="177800" dist="50800" dir="2700000" algn="bl" rotWithShape="0">
              <a:srgbClr val="C9A84C">
                <a:alpha val="30000"/>
              </a:srgbClr>
            </a:outerShdw>
          </a:effectLst>
        </p:spPr>
      </p:sp>
      <p:sp>
        <p:nvSpPr>
          <p:cNvPr id="39" name="Text 35"/>
          <p:cNvSpPr/>
          <p:nvPr/>
        </p:nvSpPr>
        <p:spPr>
          <a:xfrm>
            <a:off x="502920" y="5102352"/>
            <a:ext cx="8183880" cy="7132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 rtl="1">
              <a:buNone/>
            </a:pPr>
            <a:r>
              <a:rPr lang="en-US" sz="1300" b="1" dirty="0">
                <a:solidFill>
                  <a:srgbClr val="0D1B2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🚀  "השינוי לא קורה בקורס — הוא קורה כשאתה יוצא מכאן ועושה" — התחל היום</a:t>
            </a:r>
            <a:endParaRPr lang="en-US" sz="1300" dirty="0"/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1">
    <p:bg>
      <p:bgPr>
        <a:solidFill>
          <a:srgbClr val="F5F7F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4864"/>
          </a:xfrm>
          <a:prstGeom prst="rect">
            <a:avLst/>
          </a:prstGeom>
          <a:solidFill>
            <a:srgbClr val="0D1B2A"/>
          </a:solidFill>
          <a:ln w="12700">
            <a:solidFill>
              <a:srgbClr val="0D1B2A"/>
            </a:solidFill>
            <a:prstDash val="solid"/>
          </a:ln>
        </p:spPr>
      </p:sp>
      <p:pic>
        <p:nvPicPr>
          <p:cNvPr id="3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909560" y="73152"/>
            <a:ext cx="1005840" cy="1005840"/>
          </a:xfrm>
          <a:prstGeom prst="rect">
            <a:avLst/>
          </a:prstGeom>
        </p:spPr>
      </p:pic>
      <p:sp>
        <p:nvSpPr>
          <p:cNvPr id="4" name="Shape 1"/>
          <p:cNvSpPr/>
          <p:nvPr/>
        </p:nvSpPr>
        <p:spPr>
          <a:xfrm>
            <a:off x="411480" y="109728"/>
            <a:ext cx="2286000" cy="329184"/>
          </a:xfrm>
          <a:prstGeom prst="roundRect">
            <a:avLst>
              <a:gd name="adj" fmla="val 16667"/>
            </a:avLst>
          </a:prstGeom>
          <a:solidFill>
            <a:srgbClr val="C9A84C"/>
          </a:solidFill>
          <a:ln w="12700">
            <a:solidFill>
              <a:srgbClr val="C9A84C"/>
            </a:solidFill>
            <a:prstDash val="solid"/>
          </a:ln>
        </p:spPr>
      </p:sp>
      <p:sp>
        <p:nvSpPr>
          <p:cNvPr id="5" name="Text 2"/>
          <p:cNvSpPr/>
          <p:nvPr/>
        </p:nvSpPr>
        <p:spPr>
          <a:xfrm>
            <a:off x="411480" y="109728"/>
            <a:ext cx="2286000" cy="32918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050" b="1" dirty="0">
                <a:solidFill>
                  <a:srgbClr val="0D1B2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התחייבות אישית</a:t>
            </a:r>
            <a:endParaRPr lang="en-US" sz="1050" dirty="0"/>
          </a:p>
        </p:txBody>
      </p:sp>
      <p:sp>
        <p:nvSpPr>
          <p:cNvPr id="6" name="Text 3"/>
          <p:cNvSpPr/>
          <p:nvPr/>
        </p:nvSpPr>
        <p:spPr>
          <a:xfrm>
            <a:off x="411480" y="73152"/>
            <a:ext cx="7406640" cy="7498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r" rtl="1">
              <a:buNone/>
            </a:pPr>
            <a:r>
              <a:rPr lang="en-US" sz="3600" b="1" kern="0" spc="30" dirty="0">
                <a:solidFill>
                  <a:srgbClr val="0D1B2A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מה אתה עושה ב-24 שעות הקרובות?</a:t>
            </a:r>
            <a:endParaRPr lang="en-US" sz="3600" dirty="0"/>
          </a:p>
        </p:txBody>
      </p:sp>
      <p:sp>
        <p:nvSpPr>
          <p:cNvPr id="7" name="Text 4"/>
          <p:cNvSpPr/>
          <p:nvPr/>
        </p:nvSpPr>
        <p:spPr>
          <a:xfrm>
            <a:off x="411480" y="822960"/>
            <a:ext cx="6858000" cy="34747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r" rtl="1">
              <a:buNone/>
            </a:pPr>
            <a:r>
              <a:rPr lang="en-US" sz="1400" i="1" dirty="0">
                <a:solidFill>
                  <a:srgbClr val="C9A84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מחויבות פומבית = ביצוע גבוה פי 3</a:t>
            </a:r>
            <a:endParaRPr lang="en-US" sz="1400" dirty="0"/>
          </a:p>
        </p:txBody>
      </p:sp>
      <p:sp>
        <p:nvSpPr>
          <p:cNvPr id="8" name="Shape 5"/>
          <p:cNvSpPr/>
          <p:nvPr/>
        </p:nvSpPr>
        <p:spPr>
          <a:xfrm>
            <a:off x="411480" y="1024128"/>
            <a:ext cx="8321040" cy="25603"/>
          </a:xfrm>
          <a:prstGeom prst="rect">
            <a:avLst/>
          </a:prstGeom>
          <a:solidFill>
            <a:srgbClr val="C9A84C"/>
          </a:solidFill>
          <a:ln w="12700">
            <a:solidFill>
              <a:srgbClr val="C9A84C"/>
            </a:solidFill>
            <a:prstDash val="solid"/>
          </a:ln>
        </p:spPr>
      </p:sp>
      <p:sp>
        <p:nvSpPr>
          <p:cNvPr id="9" name="Shape 6"/>
          <p:cNvSpPr/>
          <p:nvPr/>
        </p:nvSpPr>
        <p:spPr>
          <a:xfrm>
            <a:off x="365760" y="1170432"/>
            <a:ext cx="4160520" cy="1143000"/>
          </a:xfrm>
          <a:prstGeom prst="roundRect">
            <a:avLst>
              <a:gd name="adj" fmla="val 9600"/>
            </a:avLst>
          </a:prstGeom>
          <a:solidFill>
            <a:srgbClr val="FFFFFF"/>
          </a:solidFill>
          <a:ln w="10160">
            <a:solidFill>
              <a:srgbClr val="E0EAF4"/>
            </a:solidFill>
            <a:prstDash val="solid"/>
          </a:ln>
          <a:effectLst>
            <a:outerShdw blurRad="76200" dist="25400" dir="2700000" algn="bl" rotWithShape="0">
              <a:srgbClr val="000000">
                <a:alpha val="14000"/>
              </a:srgbClr>
            </a:outerShdw>
          </a:effectLst>
        </p:spPr>
      </p:sp>
      <p:sp>
        <p:nvSpPr>
          <p:cNvPr id="10" name="Shape 7"/>
          <p:cNvSpPr/>
          <p:nvPr/>
        </p:nvSpPr>
        <p:spPr>
          <a:xfrm>
            <a:off x="3730752" y="1353312"/>
            <a:ext cx="640080" cy="640080"/>
          </a:xfrm>
          <a:prstGeom prst="roundRect">
            <a:avLst>
              <a:gd name="adj" fmla="val 11429"/>
            </a:avLst>
          </a:prstGeom>
          <a:solidFill>
            <a:srgbClr val="0D1B2A"/>
          </a:solidFill>
          <a:ln w="15240">
            <a:solidFill>
              <a:srgbClr val="C9A84C"/>
            </a:solidFill>
            <a:prstDash val="solid"/>
          </a:ln>
        </p:spPr>
      </p:sp>
      <p:sp>
        <p:nvSpPr>
          <p:cNvPr id="11" name="Text 8"/>
          <p:cNvSpPr/>
          <p:nvPr/>
        </p:nvSpPr>
        <p:spPr>
          <a:xfrm>
            <a:off x="3730752" y="1353312"/>
            <a:ext cx="64008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2200" dirty="0">
                <a:solidFill>
                  <a:srgbClr val="000000"/>
                </a:solidFill>
              </a:rPr>
              <a:t>❓</a:t>
            </a:r>
            <a:endParaRPr lang="en-US" sz="2200" dirty="0"/>
          </a:p>
        </p:txBody>
      </p:sp>
      <p:sp>
        <p:nvSpPr>
          <p:cNvPr id="12" name="Text 9"/>
          <p:cNvSpPr/>
          <p:nvPr/>
        </p:nvSpPr>
        <p:spPr>
          <a:xfrm>
            <a:off x="502920" y="1261872"/>
            <a:ext cx="3063240" cy="38404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r" rtl="1">
              <a:buNone/>
            </a:pPr>
            <a:r>
              <a:rPr lang="en-US" sz="1400" b="1" dirty="0">
                <a:solidFill>
                  <a:srgbClr val="0D1B2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שאלות פתוחות</a:t>
            </a:r>
            <a:endParaRPr lang="en-US" sz="1400" dirty="0"/>
          </a:p>
        </p:txBody>
      </p:sp>
      <p:sp>
        <p:nvSpPr>
          <p:cNvPr id="13" name="Text 10"/>
          <p:cNvSpPr/>
          <p:nvPr/>
        </p:nvSpPr>
        <p:spPr>
          <a:xfrm>
            <a:off x="502920" y="1673352"/>
            <a:ext cx="388620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r" rtl="1">
              <a:lnSpc>
                <a:spcPct val="120000"/>
              </a:lnSpc>
              <a:buNone/>
            </a:pPr>
            <a:r>
              <a:rPr lang="en-US" sz="1100" dirty="0">
                <a:solidFill>
                  <a:srgbClr val="47556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 שאלות פתוחות ללקוח הבא — ושתוק 10 שניות אחריהן</a:t>
            </a:r>
            <a:endParaRPr lang="en-US" sz="1100" dirty="0"/>
          </a:p>
        </p:txBody>
      </p:sp>
      <p:sp>
        <p:nvSpPr>
          <p:cNvPr id="14" name="Shape 11"/>
          <p:cNvSpPr/>
          <p:nvPr/>
        </p:nvSpPr>
        <p:spPr>
          <a:xfrm>
            <a:off x="4800600" y="1170432"/>
            <a:ext cx="4160520" cy="1143000"/>
          </a:xfrm>
          <a:prstGeom prst="roundRect">
            <a:avLst>
              <a:gd name="adj" fmla="val 9600"/>
            </a:avLst>
          </a:prstGeom>
          <a:solidFill>
            <a:srgbClr val="FFFFFF"/>
          </a:solidFill>
          <a:ln w="10160">
            <a:solidFill>
              <a:srgbClr val="E0EAF4"/>
            </a:solidFill>
            <a:prstDash val="solid"/>
          </a:ln>
          <a:effectLst>
            <a:outerShdw blurRad="76200" dist="25400" dir="2700000" algn="bl" rotWithShape="0">
              <a:srgbClr val="000000">
                <a:alpha val="14000"/>
              </a:srgbClr>
            </a:outerShdw>
          </a:effectLst>
        </p:spPr>
      </p:sp>
      <p:sp>
        <p:nvSpPr>
          <p:cNvPr id="15" name="Shape 12"/>
          <p:cNvSpPr/>
          <p:nvPr/>
        </p:nvSpPr>
        <p:spPr>
          <a:xfrm>
            <a:off x="8165592" y="1353312"/>
            <a:ext cx="640080" cy="640080"/>
          </a:xfrm>
          <a:prstGeom prst="roundRect">
            <a:avLst>
              <a:gd name="adj" fmla="val 11429"/>
            </a:avLst>
          </a:prstGeom>
          <a:solidFill>
            <a:srgbClr val="0D1B2A"/>
          </a:solidFill>
          <a:ln w="15240">
            <a:solidFill>
              <a:srgbClr val="C9A84C"/>
            </a:solidFill>
            <a:prstDash val="solid"/>
          </a:ln>
        </p:spPr>
      </p:sp>
      <p:sp>
        <p:nvSpPr>
          <p:cNvPr id="16" name="Text 13"/>
          <p:cNvSpPr/>
          <p:nvPr/>
        </p:nvSpPr>
        <p:spPr>
          <a:xfrm>
            <a:off x="8165592" y="1353312"/>
            <a:ext cx="64008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2200" dirty="0">
                <a:solidFill>
                  <a:srgbClr val="000000"/>
                </a:solidFill>
              </a:rPr>
              <a:t>🔁</a:t>
            </a:r>
            <a:endParaRPr lang="en-US" sz="2200" dirty="0"/>
          </a:p>
        </p:txBody>
      </p:sp>
      <p:sp>
        <p:nvSpPr>
          <p:cNvPr id="17" name="Text 14"/>
          <p:cNvSpPr/>
          <p:nvPr/>
        </p:nvSpPr>
        <p:spPr>
          <a:xfrm>
            <a:off x="4937760" y="1261872"/>
            <a:ext cx="3063240" cy="38404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r" rtl="1">
              <a:buNone/>
            </a:pPr>
            <a:r>
              <a:rPr lang="en-US" sz="1400" b="1" dirty="0">
                <a:solidFill>
                  <a:srgbClr val="0D1B2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שיקוף</a:t>
            </a:r>
            <a:endParaRPr lang="en-US" sz="1400" dirty="0"/>
          </a:p>
        </p:txBody>
      </p:sp>
      <p:sp>
        <p:nvSpPr>
          <p:cNvPr id="18" name="Text 15"/>
          <p:cNvSpPr/>
          <p:nvPr/>
        </p:nvSpPr>
        <p:spPr>
          <a:xfrm>
            <a:off x="4937760" y="1673352"/>
            <a:ext cx="388620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r" rtl="1">
              <a:lnSpc>
                <a:spcPct val="120000"/>
              </a:lnSpc>
              <a:buNone/>
            </a:pPr>
            <a:r>
              <a:rPr lang="en-US" sz="1100" dirty="0">
                <a:solidFill>
                  <a:srgbClr val="47556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השתמש בשיקוף פעם אחת בשיחה אמיתית — שים לב לתגובה</a:t>
            </a:r>
            <a:endParaRPr lang="en-US" sz="1100" dirty="0"/>
          </a:p>
        </p:txBody>
      </p:sp>
      <p:sp>
        <p:nvSpPr>
          <p:cNvPr id="19" name="Shape 16"/>
          <p:cNvSpPr/>
          <p:nvPr/>
        </p:nvSpPr>
        <p:spPr>
          <a:xfrm>
            <a:off x="365760" y="2468880"/>
            <a:ext cx="4160520" cy="1143000"/>
          </a:xfrm>
          <a:prstGeom prst="roundRect">
            <a:avLst>
              <a:gd name="adj" fmla="val 9600"/>
            </a:avLst>
          </a:prstGeom>
          <a:solidFill>
            <a:srgbClr val="FFFFFF"/>
          </a:solidFill>
          <a:ln w="10160">
            <a:solidFill>
              <a:srgbClr val="E0EAF4"/>
            </a:solidFill>
            <a:prstDash val="solid"/>
          </a:ln>
          <a:effectLst>
            <a:outerShdw blurRad="76200" dist="25400" dir="2700000" algn="bl" rotWithShape="0">
              <a:srgbClr val="000000">
                <a:alpha val="14000"/>
              </a:srgbClr>
            </a:outerShdw>
          </a:effectLst>
        </p:spPr>
      </p:sp>
      <p:sp>
        <p:nvSpPr>
          <p:cNvPr id="20" name="Shape 17"/>
          <p:cNvSpPr/>
          <p:nvPr/>
        </p:nvSpPr>
        <p:spPr>
          <a:xfrm>
            <a:off x="3730752" y="2651760"/>
            <a:ext cx="640080" cy="640080"/>
          </a:xfrm>
          <a:prstGeom prst="roundRect">
            <a:avLst>
              <a:gd name="adj" fmla="val 11429"/>
            </a:avLst>
          </a:prstGeom>
          <a:solidFill>
            <a:srgbClr val="0D1B2A"/>
          </a:solidFill>
          <a:ln w="15240">
            <a:solidFill>
              <a:srgbClr val="C9A84C"/>
            </a:solidFill>
            <a:prstDash val="solid"/>
          </a:ln>
        </p:spPr>
      </p:sp>
      <p:sp>
        <p:nvSpPr>
          <p:cNvPr id="21" name="Text 18"/>
          <p:cNvSpPr/>
          <p:nvPr/>
        </p:nvSpPr>
        <p:spPr>
          <a:xfrm>
            <a:off x="3730752" y="2651760"/>
            <a:ext cx="64008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2200" dirty="0">
                <a:solidFill>
                  <a:srgbClr val="000000"/>
                </a:solidFill>
              </a:rPr>
              <a:t>🤝</a:t>
            </a:r>
            <a:endParaRPr lang="en-US" sz="2200" dirty="0"/>
          </a:p>
        </p:txBody>
      </p:sp>
      <p:sp>
        <p:nvSpPr>
          <p:cNvPr id="22" name="Text 19"/>
          <p:cNvSpPr/>
          <p:nvPr/>
        </p:nvSpPr>
        <p:spPr>
          <a:xfrm>
            <a:off x="502920" y="2560320"/>
            <a:ext cx="3063240" cy="38404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r" rtl="1">
              <a:buNone/>
            </a:pPr>
            <a:r>
              <a:rPr lang="en-US" sz="1400" b="1" dirty="0">
                <a:solidFill>
                  <a:srgbClr val="0D1B2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העברת חפץ</a:t>
            </a:r>
            <a:endParaRPr lang="en-US" sz="1400" dirty="0"/>
          </a:p>
        </p:txBody>
      </p:sp>
      <p:sp>
        <p:nvSpPr>
          <p:cNvPr id="23" name="Text 20"/>
          <p:cNvSpPr/>
          <p:nvPr/>
        </p:nvSpPr>
        <p:spPr>
          <a:xfrm>
            <a:off x="502920" y="2971800"/>
            <a:ext cx="388620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r" rtl="1">
              <a:lnSpc>
                <a:spcPct val="120000"/>
              </a:lnSpc>
              <a:buNone/>
            </a:pPr>
            <a:r>
              <a:rPr lang="en-US" sz="1100" dirty="0">
                <a:solidFill>
                  <a:srgbClr val="47556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עט / קטלוג / מפתח — בפגישה הבאה שלך</a:t>
            </a:r>
            <a:endParaRPr lang="en-US" sz="1100" dirty="0"/>
          </a:p>
        </p:txBody>
      </p:sp>
      <p:sp>
        <p:nvSpPr>
          <p:cNvPr id="24" name="Shape 21"/>
          <p:cNvSpPr/>
          <p:nvPr/>
        </p:nvSpPr>
        <p:spPr>
          <a:xfrm>
            <a:off x="4800600" y="2468880"/>
            <a:ext cx="4160520" cy="1143000"/>
          </a:xfrm>
          <a:prstGeom prst="roundRect">
            <a:avLst>
              <a:gd name="adj" fmla="val 9600"/>
            </a:avLst>
          </a:prstGeom>
          <a:solidFill>
            <a:srgbClr val="FFFFFF"/>
          </a:solidFill>
          <a:ln w="10160">
            <a:solidFill>
              <a:srgbClr val="E0EAF4"/>
            </a:solidFill>
            <a:prstDash val="solid"/>
          </a:ln>
          <a:effectLst>
            <a:outerShdw blurRad="76200" dist="25400" dir="2700000" algn="bl" rotWithShape="0">
              <a:srgbClr val="000000">
                <a:alpha val="14000"/>
              </a:srgbClr>
            </a:outerShdw>
          </a:effectLst>
        </p:spPr>
      </p:sp>
      <p:sp>
        <p:nvSpPr>
          <p:cNvPr id="25" name="Shape 22"/>
          <p:cNvSpPr/>
          <p:nvPr/>
        </p:nvSpPr>
        <p:spPr>
          <a:xfrm>
            <a:off x="8165592" y="2651760"/>
            <a:ext cx="640080" cy="640080"/>
          </a:xfrm>
          <a:prstGeom prst="roundRect">
            <a:avLst>
              <a:gd name="adj" fmla="val 11429"/>
            </a:avLst>
          </a:prstGeom>
          <a:solidFill>
            <a:srgbClr val="0D1B2A"/>
          </a:solidFill>
          <a:ln w="15240">
            <a:solidFill>
              <a:srgbClr val="C9A84C"/>
            </a:solidFill>
            <a:prstDash val="solid"/>
          </a:ln>
        </p:spPr>
      </p:sp>
      <p:sp>
        <p:nvSpPr>
          <p:cNvPr id="26" name="Text 23"/>
          <p:cNvSpPr/>
          <p:nvPr/>
        </p:nvSpPr>
        <p:spPr>
          <a:xfrm>
            <a:off x="8165592" y="2651760"/>
            <a:ext cx="64008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2200" dirty="0">
                <a:solidFill>
                  <a:srgbClr val="000000"/>
                </a:solidFill>
              </a:rPr>
              <a:t>✍️</a:t>
            </a:r>
            <a:endParaRPr lang="en-US" sz="2200" dirty="0"/>
          </a:p>
        </p:txBody>
      </p:sp>
      <p:sp>
        <p:nvSpPr>
          <p:cNvPr id="27" name="Text 24"/>
          <p:cNvSpPr/>
          <p:nvPr/>
        </p:nvSpPr>
        <p:spPr>
          <a:xfrm>
            <a:off x="4937760" y="2560320"/>
            <a:ext cx="3063240" cy="38404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r" rtl="1">
              <a:buNone/>
            </a:pPr>
            <a:r>
              <a:rPr lang="en-US" sz="1400" b="1" dirty="0">
                <a:solidFill>
                  <a:srgbClr val="0D1B2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עט ושקט</a:t>
            </a:r>
            <a:endParaRPr lang="en-US" sz="1400" dirty="0"/>
          </a:p>
        </p:txBody>
      </p:sp>
      <p:sp>
        <p:nvSpPr>
          <p:cNvPr id="28" name="Text 25"/>
          <p:cNvSpPr/>
          <p:nvPr/>
        </p:nvSpPr>
        <p:spPr>
          <a:xfrm>
            <a:off x="4937760" y="2971800"/>
            <a:ext cx="388620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r" rtl="1">
              <a:lnSpc>
                <a:spcPct val="120000"/>
              </a:lnSpc>
              <a:buNone/>
            </a:pPr>
            <a:r>
              <a:rPr lang="en-US" sz="1100" dirty="0">
                <a:solidFill>
                  <a:srgbClr val="47556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הגש טופס בהמשך הפגישה הבאה — שתוק 7 שניות</a:t>
            </a:r>
            <a:endParaRPr lang="en-US" sz="1100" dirty="0"/>
          </a:p>
        </p:txBody>
      </p:sp>
      <p:sp>
        <p:nvSpPr>
          <p:cNvPr id="29" name="Shape 26"/>
          <p:cNvSpPr/>
          <p:nvPr/>
        </p:nvSpPr>
        <p:spPr>
          <a:xfrm>
            <a:off x="365760" y="3767328"/>
            <a:ext cx="4160520" cy="1143000"/>
          </a:xfrm>
          <a:prstGeom prst="roundRect">
            <a:avLst>
              <a:gd name="adj" fmla="val 9600"/>
            </a:avLst>
          </a:prstGeom>
          <a:solidFill>
            <a:srgbClr val="FFFFFF"/>
          </a:solidFill>
          <a:ln w="10160">
            <a:solidFill>
              <a:srgbClr val="E0EAF4"/>
            </a:solidFill>
            <a:prstDash val="solid"/>
          </a:ln>
          <a:effectLst>
            <a:outerShdw blurRad="76200" dist="25400" dir="2700000" algn="bl" rotWithShape="0">
              <a:srgbClr val="000000">
                <a:alpha val="14000"/>
              </a:srgbClr>
            </a:outerShdw>
          </a:effectLst>
        </p:spPr>
      </p:sp>
      <p:sp>
        <p:nvSpPr>
          <p:cNvPr id="30" name="Shape 27"/>
          <p:cNvSpPr/>
          <p:nvPr/>
        </p:nvSpPr>
        <p:spPr>
          <a:xfrm>
            <a:off x="3730752" y="3950208"/>
            <a:ext cx="640080" cy="640080"/>
          </a:xfrm>
          <a:prstGeom prst="roundRect">
            <a:avLst>
              <a:gd name="adj" fmla="val 11429"/>
            </a:avLst>
          </a:prstGeom>
          <a:solidFill>
            <a:srgbClr val="0D1B2A"/>
          </a:solidFill>
          <a:ln w="15240">
            <a:solidFill>
              <a:srgbClr val="C9A84C"/>
            </a:solidFill>
            <a:prstDash val="solid"/>
          </a:ln>
        </p:spPr>
      </p:sp>
      <p:sp>
        <p:nvSpPr>
          <p:cNvPr id="31" name="Text 28"/>
          <p:cNvSpPr/>
          <p:nvPr/>
        </p:nvSpPr>
        <p:spPr>
          <a:xfrm>
            <a:off x="3730752" y="3950208"/>
            <a:ext cx="64008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2200" dirty="0">
                <a:solidFill>
                  <a:srgbClr val="000000"/>
                </a:solidFill>
              </a:rPr>
              <a:t>📱</a:t>
            </a:r>
            <a:endParaRPr lang="en-US" sz="2200" dirty="0"/>
          </a:p>
        </p:txBody>
      </p:sp>
      <p:sp>
        <p:nvSpPr>
          <p:cNvPr id="32" name="Text 29"/>
          <p:cNvSpPr/>
          <p:nvPr/>
        </p:nvSpPr>
        <p:spPr>
          <a:xfrm>
            <a:off x="502920" y="3858768"/>
            <a:ext cx="3063240" cy="38404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r" rtl="1">
              <a:buNone/>
            </a:pPr>
            <a:r>
              <a:rPr lang="en-US" sz="1400" b="1" dirty="0">
                <a:solidFill>
                  <a:srgbClr val="0D1B2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מעקב ישן</a:t>
            </a:r>
            <a:endParaRPr lang="en-US" sz="1400" dirty="0"/>
          </a:p>
        </p:txBody>
      </p:sp>
      <p:sp>
        <p:nvSpPr>
          <p:cNvPr id="33" name="Text 30"/>
          <p:cNvSpPr/>
          <p:nvPr/>
        </p:nvSpPr>
        <p:spPr>
          <a:xfrm>
            <a:off x="502920" y="4270248"/>
            <a:ext cx="388620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r" rtl="1">
              <a:lnSpc>
                <a:spcPct val="120000"/>
              </a:lnSpc>
              <a:buNone/>
            </a:pPr>
            <a:r>
              <a:rPr lang="en-US" sz="1100" dirty="0">
                <a:solidFill>
                  <a:srgbClr val="47556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שלח הודעה ללקוח שלא פנה חודש — היום ממש</a:t>
            </a:r>
            <a:endParaRPr lang="en-US" sz="1100" dirty="0"/>
          </a:p>
        </p:txBody>
      </p:sp>
      <p:sp>
        <p:nvSpPr>
          <p:cNvPr id="34" name="Shape 31"/>
          <p:cNvSpPr/>
          <p:nvPr/>
        </p:nvSpPr>
        <p:spPr>
          <a:xfrm>
            <a:off x="4800600" y="3767328"/>
            <a:ext cx="4160520" cy="1143000"/>
          </a:xfrm>
          <a:prstGeom prst="roundRect">
            <a:avLst>
              <a:gd name="adj" fmla="val 9600"/>
            </a:avLst>
          </a:prstGeom>
          <a:solidFill>
            <a:srgbClr val="0D1B2A"/>
          </a:solidFill>
          <a:ln w="19050">
            <a:solidFill>
              <a:srgbClr val="C9A84C"/>
            </a:solidFill>
            <a:prstDash val="solid"/>
          </a:ln>
          <a:effectLst>
            <a:outerShdw blurRad="152400" dist="50800" dir="2700000" algn="bl" rotWithShape="0">
              <a:srgbClr val="000000">
                <a:alpha val="25000"/>
              </a:srgbClr>
            </a:outerShdw>
          </a:effectLst>
        </p:spPr>
      </p:sp>
      <p:sp>
        <p:nvSpPr>
          <p:cNvPr id="35" name="Shape 32"/>
          <p:cNvSpPr/>
          <p:nvPr/>
        </p:nvSpPr>
        <p:spPr>
          <a:xfrm>
            <a:off x="8165592" y="3950208"/>
            <a:ext cx="640080" cy="640080"/>
          </a:xfrm>
          <a:prstGeom prst="roundRect">
            <a:avLst>
              <a:gd name="adj" fmla="val 11429"/>
            </a:avLst>
          </a:prstGeom>
          <a:solidFill>
            <a:srgbClr val="C9A84C"/>
          </a:solidFill>
          <a:ln w="15240">
            <a:solidFill>
              <a:srgbClr val="C9A84C"/>
            </a:solidFill>
            <a:prstDash val="solid"/>
          </a:ln>
        </p:spPr>
      </p:sp>
      <p:sp>
        <p:nvSpPr>
          <p:cNvPr id="36" name="Text 33"/>
          <p:cNvSpPr/>
          <p:nvPr/>
        </p:nvSpPr>
        <p:spPr>
          <a:xfrm>
            <a:off x="8165592" y="3950208"/>
            <a:ext cx="64008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2200" dirty="0">
                <a:solidFill>
                  <a:srgbClr val="000000"/>
                </a:solidFill>
              </a:rPr>
              <a:t>⚖️</a:t>
            </a:r>
            <a:endParaRPr lang="en-US" sz="2200" dirty="0"/>
          </a:p>
        </p:txBody>
      </p:sp>
      <p:sp>
        <p:nvSpPr>
          <p:cNvPr id="37" name="Text 34"/>
          <p:cNvSpPr/>
          <p:nvPr/>
        </p:nvSpPr>
        <p:spPr>
          <a:xfrm>
            <a:off x="4937760" y="3858768"/>
            <a:ext cx="3063240" cy="38404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r" rtl="1">
              <a:buNone/>
            </a:pPr>
            <a:r>
              <a:rPr lang="en-US" sz="1400" b="1" dirty="0">
                <a:solidFill>
                  <a:srgbClr val="C9A84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הפנה ל-ChesterRafi</a:t>
            </a:r>
            <a:endParaRPr lang="en-US" sz="1400" dirty="0"/>
          </a:p>
        </p:txBody>
      </p:sp>
      <p:sp>
        <p:nvSpPr>
          <p:cNvPr id="38" name="Text 35"/>
          <p:cNvSpPr/>
          <p:nvPr/>
        </p:nvSpPr>
        <p:spPr>
          <a:xfrm>
            <a:off x="4937760" y="4270248"/>
            <a:ext cx="388620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r" rtl="1">
              <a:lnSpc>
                <a:spcPct val="120000"/>
              </a:lnSpc>
              <a:buNone/>
            </a:pPr>
            <a:r>
              <a:rPr lang="en-US" sz="1100" dirty="0">
                <a:solidFill>
                  <a:srgbClr val="CBD5E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שלח עסקה אחת לליווי משפטי — ראה את ההבדל בעצמך</a:t>
            </a:r>
            <a:endParaRPr lang="en-US" sz="1100" dirty="0"/>
          </a:p>
        </p:txBody>
      </p:sp>
      <p:sp>
        <p:nvSpPr>
          <p:cNvPr id="39" name="Shape 36"/>
          <p:cNvSpPr/>
          <p:nvPr/>
        </p:nvSpPr>
        <p:spPr>
          <a:xfrm>
            <a:off x="365760" y="5074920"/>
            <a:ext cx="8412480" cy="713232"/>
          </a:xfrm>
          <a:prstGeom prst="roundRect">
            <a:avLst>
              <a:gd name="adj" fmla="val 12821"/>
            </a:avLst>
          </a:prstGeom>
          <a:solidFill>
            <a:srgbClr val="C9A84C"/>
          </a:solidFill>
          <a:ln w="12700">
            <a:solidFill>
              <a:srgbClr val="C9A84C"/>
            </a:solidFill>
            <a:prstDash val="solid"/>
          </a:ln>
          <a:effectLst>
            <a:outerShdw blurRad="177800" dist="50800" dir="2700000" algn="bl" rotWithShape="0">
              <a:srgbClr val="C9A84C">
                <a:alpha val="30000"/>
              </a:srgbClr>
            </a:outerShdw>
          </a:effectLst>
        </p:spPr>
      </p:sp>
      <p:sp>
        <p:nvSpPr>
          <p:cNvPr id="40" name="Text 37"/>
          <p:cNvSpPr/>
          <p:nvPr/>
        </p:nvSpPr>
        <p:spPr>
          <a:xfrm>
            <a:off x="502920" y="5074920"/>
            <a:ext cx="8183880" cy="7132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 rtl="1">
              <a:buNone/>
            </a:pPr>
            <a:r>
              <a:rPr lang="en-US" sz="1300" b="1" dirty="0">
                <a:solidFill>
                  <a:srgbClr val="0D1B2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📢  כל אחד אומר בקול את הדבר האחד שייישם היום. זה לא 'יפה לדעת' — זה שינוי חיים</a:t>
            </a:r>
            <a:endParaRPr lang="en-US" sz="1300" dirty="0"/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2">
    <p:bg>
      <p:bgPr>
        <a:solidFill>
          <a:srgbClr val="0D1B2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4864"/>
          </a:xfrm>
          <a:prstGeom prst="rect">
            <a:avLst/>
          </a:prstGeom>
          <a:solidFill>
            <a:srgbClr val="C9A84C"/>
          </a:solidFill>
          <a:ln w="12700">
            <a:solidFill>
              <a:srgbClr val="C9A84C"/>
            </a:solidFill>
            <a:prstDash val="solid"/>
          </a:ln>
        </p:spPr>
      </p:sp>
      <p:pic>
        <p:nvPicPr>
          <p:cNvPr id="3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394960"/>
          </a:xfrm>
          <a:prstGeom prst="rect">
            <a:avLst/>
          </a:prstGeom>
        </p:spPr>
      </p:pic>
      <p:pic>
        <p:nvPicPr>
          <p:cNvPr id="4" name="Image 1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474720" y="109728"/>
            <a:ext cx="2194560" cy="2194560"/>
          </a:xfrm>
          <a:prstGeom prst="rect">
            <a:avLst/>
          </a:prstGeom>
        </p:spPr>
      </p:pic>
      <p:sp>
        <p:nvSpPr>
          <p:cNvPr id="5" name="Text 1"/>
          <p:cNvSpPr/>
          <p:nvPr/>
        </p:nvSpPr>
        <p:spPr>
          <a:xfrm>
            <a:off x="457200" y="2395728"/>
            <a:ext cx="8229600" cy="9144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5200" b="1" kern="0" spc="600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ChesterRafi</a:t>
            </a:r>
            <a:endParaRPr lang="en-US" sz="5200" dirty="0"/>
          </a:p>
        </p:txBody>
      </p:sp>
      <p:sp>
        <p:nvSpPr>
          <p:cNvPr id="6" name="Text 2"/>
          <p:cNvSpPr/>
          <p:nvPr/>
        </p:nvSpPr>
        <p:spPr>
          <a:xfrm>
            <a:off x="457200" y="3364992"/>
            <a:ext cx="8229600" cy="43891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 rtl="1">
              <a:buNone/>
            </a:pPr>
            <a:r>
              <a:rPr lang="en-US" sz="2000" dirty="0">
                <a:solidFill>
                  <a:srgbClr val="C9A84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משרד עורכי דין רפי צ'סטר</a:t>
            </a:r>
            <a:endParaRPr lang="en-US" sz="2000" dirty="0"/>
          </a:p>
        </p:txBody>
      </p:sp>
      <p:sp>
        <p:nvSpPr>
          <p:cNvPr id="7" name="Shape 3"/>
          <p:cNvSpPr/>
          <p:nvPr/>
        </p:nvSpPr>
        <p:spPr>
          <a:xfrm>
            <a:off x="2286000" y="3886200"/>
            <a:ext cx="4572000" cy="36576"/>
          </a:xfrm>
          <a:prstGeom prst="rect">
            <a:avLst/>
          </a:prstGeom>
          <a:solidFill>
            <a:srgbClr val="C9A84C"/>
          </a:solidFill>
          <a:ln w="12700">
            <a:solidFill>
              <a:srgbClr val="C9A84C"/>
            </a:solidFill>
            <a:prstDash val="solid"/>
          </a:ln>
        </p:spPr>
      </p:sp>
      <p:sp>
        <p:nvSpPr>
          <p:cNvPr id="8" name="Shape 4"/>
          <p:cNvSpPr/>
          <p:nvPr/>
        </p:nvSpPr>
        <p:spPr>
          <a:xfrm>
            <a:off x="457200" y="4005072"/>
            <a:ext cx="8229600" cy="960120"/>
          </a:xfrm>
          <a:prstGeom prst="roundRect">
            <a:avLst>
              <a:gd name="adj" fmla="val 11429"/>
            </a:avLst>
          </a:prstGeom>
          <a:solidFill>
            <a:srgbClr val="1B3050"/>
          </a:solidFill>
          <a:ln w="19050">
            <a:solidFill>
              <a:srgbClr val="C9A84C"/>
            </a:solidFill>
            <a:prstDash val="solid"/>
          </a:ln>
          <a:effectLst>
            <a:outerShdw blurRad="177800" dist="50800" dir="2700000" algn="bl" rotWithShape="0">
              <a:srgbClr val="C9A84C">
                <a:alpha val="30000"/>
              </a:srgbClr>
            </a:outerShdw>
          </a:effectLst>
        </p:spPr>
      </p:sp>
      <p:sp>
        <p:nvSpPr>
          <p:cNvPr id="9" name="Text 5"/>
          <p:cNvSpPr/>
          <p:nvPr/>
        </p:nvSpPr>
        <p:spPr>
          <a:xfrm>
            <a:off x="566928" y="4050792"/>
            <a:ext cx="59436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3600" dirty="0">
                <a:solidFill>
                  <a:srgbClr val="C9A84C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❝</a:t>
            </a:r>
            <a:endParaRPr lang="en-US" sz="3600" dirty="0"/>
          </a:p>
        </p:txBody>
      </p:sp>
      <p:sp>
        <p:nvSpPr>
          <p:cNvPr id="10" name="Text 6"/>
          <p:cNvSpPr/>
          <p:nvPr/>
        </p:nvSpPr>
        <p:spPr>
          <a:xfrm>
            <a:off x="1234440" y="4114800"/>
            <a:ext cx="7269480" cy="7772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r" rtl="1">
              <a:lnSpc>
                <a:spcPct val="130000"/>
              </a:lnSpc>
              <a:buNone/>
            </a:pPr>
            <a:r>
              <a:rPr lang="en-US" sz="1350" i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"המתווך הטוב לא מוכר דירות — הוא עוזר לאנשים לבנות את החיים שהם חולמים עליהם"</a:t>
            </a:r>
            <a:endParaRPr lang="en-US" sz="1350" dirty="0"/>
          </a:p>
        </p:txBody>
      </p:sp>
      <p:sp>
        <p:nvSpPr>
          <p:cNvPr id="11" name="Shape 7"/>
          <p:cNvSpPr/>
          <p:nvPr/>
        </p:nvSpPr>
        <p:spPr>
          <a:xfrm>
            <a:off x="457200" y="5029200"/>
            <a:ext cx="8229600" cy="347472"/>
          </a:xfrm>
          <a:prstGeom prst="roundRect">
            <a:avLst>
              <a:gd name="adj" fmla="val 18421"/>
            </a:avLst>
          </a:prstGeom>
          <a:solidFill>
            <a:srgbClr val="1B3050"/>
          </a:solidFill>
          <a:ln w="10160">
            <a:solidFill>
              <a:srgbClr val="C9A84C"/>
            </a:solidFill>
            <a:prstDash val="solid"/>
          </a:ln>
        </p:spPr>
      </p:sp>
      <p:sp>
        <p:nvSpPr>
          <p:cNvPr id="12" name="Text 8"/>
          <p:cNvSpPr/>
          <p:nvPr/>
        </p:nvSpPr>
        <p:spPr>
          <a:xfrm>
            <a:off x="640080" y="5029200"/>
            <a:ext cx="7863840" cy="34747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1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📞  office@chesterrafi.co.il  |  www.chesterrafi.co.il  |  הפנו אלינו — ונגרום ללקוח שלכם לחזור אליכם תמיד</a:t>
            </a:r>
            <a:endParaRPr lang="en-US" sz="11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ערכת נושא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3102</Words>
  <Application>Microsoft Office PowerPoint</Application>
  <PresentationFormat>‫הצגה על המסך (16:9)</PresentationFormat>
  <Paragraphs>490</Paragraphs>
  <Slides>22</Slides>
  <Notes>22</Notes>
  <HiddenSlides>0</HiddenSlides>
  <MMClips>0</MMClips>
  <ScaleCrop>false</ScaleCrop>
  <HeadingPairs>
    <vt:vector size="6" baseType="variant">
      <vt:variant>
        <vt:lpstr>גופנים בשימוש</vt:lpstr>
      </vt:variant>
      <vt:variant>
        <vt:i4>3</vt:i4>
      </vt:variant>
      <vt:variant>
        <vt:lpstr>ערכת נושא</vt:lpstr>
      </vt:variant>
      <vt:variant>
        <vt:i4>1</vt:i4>
      </vt:variant>
      <vt:variant>
        <vt:lpstr>כותרות שקופיות</vt:lpstr>
      </vt:variant>
      <vt:variant>
        <vt:i4>22</vt:i4>
      </vt:variant>
    </vt:vector>
  </HeadingPairs>
  <TitlesOfParts>
    <vt:vector size="26" baseType="lpstr">
      <vt:lpstr>Arial</vt:lpstr>
      <vt:lpstr>Calibri</vt:lpstr>
      <vt:lpstr>Cambria</vt:lpstr>
      <vt:lpstr>Office Theme</vt:lpstr>
      <vt:lpstr>מצגת של PowerPoint‏</vt:lpstr>
      <vt:lpstr>מצגת של PowerPoint‏</vt:lpstr>
      <vt:lpstr>מצגת של PowerPoint‏</vt:lpstr>
      <vt:lpstr>מצגת של PowerPoint‏</vt:lpstr>
      <vt:lpstr>מצגת של PowerPoint‏</vt:lpstr>
      <vt:lpstr>מצגת של PowerPoint‏</vt:lpstr>
      <vt:lpstr>מצגת של PowerPoint‏</vt:lpstr>
      <vt:lpstr>מצגת של PowerPoint‏</vt:lpstr>
      <vt:lpstr>מצגת של PowerPoint‏</vt:lpstr>
      <vt:lpstr>מצגת של PowerPoint‏</vt:lpstr>
      <vt:lpstr>מצגת של PowerPoint‏</vt:lpstr>
      <vt:lpstr>מצגת של PowerPoint‏</vt:lpstr>
      <vt:lpstr>מצגת של PowerPoint‏</vt:lpstr>
      <vt:lpstr>מצגת של PowerPoint‏</vt:lpstr>
      <vt:lpstr>מצגת של PowerPoint‏</vt:lpstr>
      <vt:lpstr>מצגת של PowerPoint‏</vt:lpstr>
      <vt:lpstr>מצגת של PowerPoint‏</vt:lpstr>
      <vt:lpstr>מצגת של PowerPoint‏</vt:lpstr>
      <vt:lpstr>מצגת של PowerPoint‏</vt:lpstr>
      <vt:lpstr>מצגת של PowerPoint‏</vt:lpstr>
      <vt:lpstr>מצגת של PowerPoint‏</vt:lpstr>
      <vt:lpstr>מצגת של PowerPoint‏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משתמש</cp:lastModifiedBy>
  <cp:revision>1</cp:revision>
  <dcterms:created xsi:type="dcterms:W3CDTF">2026-06-25T20:44:25Z</dcterms:created>
  <dcterms:modified xsi:type="dcterms:W3CDTF">2026-06-25T20:50:19Z</dcterms:modified>
</cp:coreProperties>
</file>